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4" r:id="rId3"/>
    <p:sldId id="257" r:id="rId4"/>
    <p:sldId id="263" r:id="rId5"/>
    <p:sldId id="260"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B9B3"/>
    <a:srgbClr val="3CCC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1" d="100"/>
          <a:sy n="61" d="100"/>
        </p:scale>
        <p:origin x="3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DED78F4-0FFE-4128-8609-11547E1A2792}" type="datetimeFigureOut">
              <a:rPr lang="en-GB" smtClean="0"/>
              <a:t>25/01/2023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33A93EE-0519-49AC-9678-9901A3A2341C}" type="slidenum">
              <a:rPr lang="en-GB" smtClean="0"/>
              <a:t>‹#›</a:t>
            </a:fld>
            <a:endParaRPr lang="en-GB"/>
          </a:p>
        </p:txBody>
      </p:sp>
    </p:spTree>
    <p:extLst>
      <p:ext uri="{BB962C8B-B14F-4D97-AF65-F5344CB8AC3E}">
        <p14:creationId xmlns:p14="http://schemas.microsoft.com/office/powerpoint/2010/main" val="409002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60C6B-8F74-4797-B4C0-DA670D5418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2DB3D5-94AE-47D5-A7E3-DFE1ABE941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300615-F92D-46A5-A5C5-11540469832E}"/>
              </a:ext>
            </a:extLst>
          </p:cNvPr>
          <p:cNvSpPr>
            <a:spLocks noGrp="1"/>
          </p:cNvSpPr>
          <p:nvPr>
            <p:ph type="dt" sz="half" idx="10"/>
          </p:nvPr>
        </p:nvSpPr>
        <p:spPr/>
        <p:txBody>
          <a:bodyPr/>
          <a:lstStyle/>
          <a:p>
            <a:fld id="{069A1508-B359-4936-B9FA-44D35EF1D248}" type="datetime1">
              <a:rPr lang="en-GB" smtClean="0"/>
              <a:t>25/01/2023</a:t>
            </a:fld>
            <a:endParaRPr lang="en-GB"/>
          </a:p>
        </p:txBody>
      </p:sp>
      <p:sp>
        <p:nvSpPr>
          <p:cNvPr id="5" name="Footer Placeholder 4">
            <a:extLst>
              <a:ext uri="{FF2B5EF4-FFF2-40B4-BE49-F238E27FC236}">
                <a16:creationId xmlns:a16="http://schemas.microsoft.com/office/drawing/2014/main" id="{FC59E1B7-0394-4616-9920-071CFDB131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CEE28B-EE22-4ED0-A362-59550A6EFE28}"/>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2274701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B1D6C-7B86-4065-8227-D6C20046F53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F587CA-E71A-454D-8B47-BB0B0F457C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D4413E-CADE-408D-A4E9-050A6A2CEF28}"/>
              </a:ext>
            </a:extLst>
          </p:cNvPr>
          <p:cNvSpPr>
            <a:spLocks noGrp="1"/>
          </p:cNvSpPr>
          <p:nvPr>
            <p:ph type="dt" sz="half" idx="10"/>
          </p:nvPr>
        </p:nvSpPr>
        <p:spPr/>
        <p:txBody>
          <a:bodyPr/>
          <a:lstStyle/>
          <a:p>
            <a:fld id="{EB58B573-9D73-4C56-9160-41ACD99B4797}" type="datetime1">
              <a:rPr lang="en-GB" smtClean="0"/>
              <a:t>25/01/2023</a:t>
            </a:fld>
            <a:endParaRPr lang="en-GB"/>
          </a:p>
        </p:txBody>
      </p:sp>
      <p:sp>
        <p:nvSpPr>
          <p:cNvPr id="5" name="Footer Placeholder 4">
            <a:extLst>
              <a:ext uri="{FF2B5EF4-FFF2-40B4-BE49-F238E27FC236}">
                <a16:creationId xmlns:a16="http://schemas.microsoft.com/office/drawing/2014/main" id="{4C96B7FC-BDFF-4BFE-BA5F-89CA173E0A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6C6C4D-2599-4168-9703-932EE1C268CD}"/>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154910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586F8D-DD80-4223-9D22-BE85E234A5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D592A7-221B-40BF-A5D2-F204EA71D4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F4D7C0-4DF4-4E8E-AC65-D44A74D5FC91}"/>
              </a:ext>
            </a:extLst>
          </p:cNvPr>
          <p:cNvSpPr>
            <a:spLocks noGrp="1"/>
          </p:cNvSpPr>
          <p:nvPr>
            <p:ph type="dt" sz="half" idx="10"/>
          </p:nvPr>
        </p:nvSpPr>
        <p:spPr/>
        <p:txBody>
          <a:bodyPr/>
          <a:lstStyle/>
          <a:p>
            <a:fld id="{72841F15-1622-4ADC-9286-73713A03F378}" type="datetime1">
              <a:rPr lang="en-GB" smtClean="0"/>
              <a:t>25/01/2023</a:t>
            </a:fld>
            <a:endParaRPr lang="en-GB"/>
          </a:p>
        </p:txBody>
      </p:sp>
      <p:sp>
        <p:nvSpPr>
          <p:cNvPr id="5" name="Footer Placeholder 4">
            <a:extLst>
              <a:ext uri="{FF2B5EF4-FFF2-40B4-BE49-F238E27FC236}">
                <a16:creationId xmlns:a16="http://schemas.microsoft.com/office/drawing/2014/main" id="{E724A365-1BC9-4AE3-A712-60DE3F842F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476001-3BD9-40D8-AAB1-5868E086B9A3}"/>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25066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71B8B-8CEB-4329-A5E0-3FC2DB3747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D2982E-4059-4D12-8CF8-1989104015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6ED5C8-A721-4125-9FD4-80279D3280CD}"/>
              </a:ext>
            </a:extLst>
          </p:cNvPr>
          <p:cNvSpPr>
            <a:spLocks noGrp="1"/>
          </p:cNvSpPr>
          <p:nvPr>
            <p:ph type="dt" sz="half" idx="10"/>
          </p:nvPr>
        </p:nvSpPr>
        <p:spPr/>
        <p:txBody>
          <a:bodyPr/>
          <a:lstStyle/>
          <a:p>
            <a:fld id="{0FDBF711-85F8-483B-AA5E-389E323EF0FB}" type="datetime1">
              <a:rPr lang="en-GB" smtClean="0"/>
              <a:t>25/01/2023</a:t>
            </a:fld>
            <a:endParaRPr lang="en-GB"/>
          </a:p>
        </p:txBody>
      </p:sp>
      <p:sp>
        <p:nvSpPr>
          <p:cNvPr id="5" name="Footer Placeholder 4">
            <a:extLst>
              <a:ext uri="{FF2B5EF4-FFF2-40B4-BE49-F238E27FC236}">
                <a16:creationId xmlns:a16="http://schemas.microsoft.com/office/drawing/2014/main" id="{3B85A52C-99B1-4469-A61B-87874694DA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D05C00-3E01-48BB-B1B8-C6EA62BF0CE1}"/>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180041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7253A-3431-4A80-B541-2FED83ED98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D05E996-7AD0-4BF8-97CF-F2512DF375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F1525C-B2FD-490F-ABED-8EA447E56861}"/>
              </a:ext>
            </a:extLst>
          </p:cNvPr>
          <p:cNvSpPr>
            <a:spLocks noGrp="1"/>
          </p:cNvSpPr>
          <p:nvPr>
            <p:ph type="dt" sz="half" idx="10"/>
          </p:nvPr>
        </p:nvSpPr>
        <p:spPr/>
        <p:txBody>
          <a:bodyPr/>
          <a:lstStyle/>
          <a:p>
            <a:fld id="{2D0C6D9C-4AB4-409C-9596-F5DF230504AF}" type="datetime1">
              <a:rPr lang="en-GB" smtClean="0"/>
              <a:t>25/01/2023</a:t>
            </a:fld>
            <a:endParaRPr lang="en-GB"/>
          </a:p>
        </p:txBody>
      </p:sp>
      <p:sp>
        <p:nvSpPr>
          <p:cNvPr id="5" name="Footer Placeholder 4">
            <a:extLst>
              <a:ext uri="{FF2B5EF4-FFF2-40B4-BE49-F238E27FC236}">
                <a16:creationId xmlns:a16="http://schemas.microsoft.com/office/drawing/2014/main" id="{5AC5F1A1-890A-40D2-B392-3BB49798F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24311A-7EAC-430E-B7DB-F4B6F3DA117F}"/>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312366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A401-EB6C-4124-BF00-D99BE9BFB5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415F19-0154-4C50-9CE3-0A53E67A6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304781-71F2-4F38-9CF7-8457BBA6EF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76C3A5-6736-47D0-B00D-BE6683369F59}"/>
              </a:ext>
            </a:extLst>
          </p:cNvPr>
          <p:cNvSpPr>
            <a:spLocks noGrp="1"/>
          </p:cNvSpPr>
          <p:nvPr>
            <p:ph type="dt" sz="half" idx="10"/>
          </p:nvPr>
        </p:nvSpPr>
        <p:spPr/>
        <p:txBody>
          <a:bodyPr/>
          <a:lstStyle/>
          <a:p>
            <a:fld id="{2285157A-6727-4EC0-914E-7E18FDFC235D}" type="datetime1">
              <a:rPr lang="en-GB" smtClean="0"/>
              <a:t>25/01/2023</a:t>
            </a:fld>
            <a:endParaRPr lang="en-GB"/>
          </a:p>
        </p:txBody>
      </p:sp>
      <p:sp>
        <p:nvSpPr>
          <p:cNvPr id="6" name="Footer Placeholder 5">
            <a:extLst>
              <a:ext uri="{FF2B5EF4-FFF2-40B4-BE49-F238E27FC236}">
                <a16:creationId xmlns:a16="http://schemas.microsoft.com/office/drawing/2014/main" id="{BE53736F-10FB-4A40-95AE-2F25F4893C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7C60F3-31EE-4DDE-96F9-A5BE6EED6970}"/>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3145574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B3A3-FCC2-44ED-AF16-979052078AF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51401D-A7C2-4207-A25F-D24EBCCFBC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4E6111-5B4E-4918-B418-6567D49F62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083C27-A378-4289-9942-2F0E588AC7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642DE6-EC71-44C0-B0EA-E3383A3E7D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A51BBE-CA1B-4617-B4BD-0DBAC390D68F}"/>
              </a:ext>
            </a:extLst>
          </p:cNvPr>
          <p:cNvSpPr>
            <a:spLocks noGrp="1"/>
          </p:cNvSpPr>
          <p:nvPr>
            <p:ph type="dt" sz="half" idx="10"/>
          </p:nvPr>
        </p:nvSpPr>
        <p:spPr/>
        <p:txBody>
          <a:bodyPr/>
          <a:lstStyle/>
          <a:p>
            <a:fld id="{720E495B-4832-4D73-84AA-77B1826852A6}" type="datetime1">
              <a:rPr lang="en-GB" smtClean="0"/>
              <a:t>25/01/2023</a:t>
            </a:fld>
            <a:endParaRPr lang="en-GB"/>
          </a:p>
        </p:txBody>
      </p:sp>
      <p:sp>
        <p:nvSpPr>
          <p:cNvPr id="8" name="Footer Placeholder 7">
            <a:extLst>
              <a:ext uri="{FF2B5EF4-FFF2-40B4-BE49-F238E27FC236}">
                <a16:creationId xmlns:a16="http://schemas.microsoft.com/office/drawing/2014/main" id="{F0F7F564-1C23-41FF-BCC0-7458D488CF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1DFF0EE-EFB8-42FF-9F33-56D611B8E6A6}"/>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1946458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73D9A-AB4D-4C13-B038-5E2A8498662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F0B0A5-FB82-48A2-BE5F-78832B5D4365}"/>
              </a:ext>
            </a:extLst>
          </p:cNvPr>
          <p:cNvSpPr>
            <a:spLocks noGrp="1"/>
          </p:cNvSpPr>
          <p:nvPr>
            <p:ph type="dt" sz="half" idx="10"/>
          </p:nvPr>
        </p:nvSpPr>
        <p:spPr/>
        <p:txBody>
          <a:bodyPr/>
          <a:lstStyle/>
          <a:p>
            <a:fld id="{E3387795-EEC7-4681-A802-6219D2294596}" type="datetime1">
              <a:rPr lang="en-GB" smtClean="0"/>
              <a:t>25/01/2023</a:t>
            </a:fld>
            <a:endParaRPr lang="en-GB"/>
          </a:p>
        </p:txBody>
      </p:sp>
      <p:sp>
        <p:nvSpPr>
          <p:cNvPr id="4" name="Footer Placeholder 3">
            <a:extLst>
              <a:ext uri="{FF2B5EF4-FFF2-40B4-BE49-F238E27FC236}">
                <a16:creationId xmlns:a16="http://schemas.microsoft.com/office/drawing/2014/main" id="{45C86B1F-6979-4AC9-A6D1-D3CB7BBD22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E94549F-6A46-4A15-8738-F92E19161CE3}"/>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273501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7DD932-63B1-454A-B28F-9B6DD098AE9B}"/>
              </a:ext>
            </a:extLst>
          </p:cNvPr>
          <p:cNvSpPr>
            <a:spLocks noGrp="1"/>
          </p:cNvSpPr>
          <p:nvPr>
            <p:ph type="dt" sz="half" idx="10"/>
          </p:nvPr>
        </p:nvSpPr>
        <p:spPr/>
        <p:txBody>
          <a:bodyPr/>
          <a:lstStyle/>
          <a:p>
            <a:fld id="{4A88468C-2665-4307-A498-C9D3E92D997B}" type="datetime1">
              <a:rPr lang="en-GB" smtClean="0"/>
              <a:t>25/01/2023</a:t>
            </a:fld>
            <a:endParaRPr lang="en-GB"/>
          </a:p>
        </p:txBody>
      </p:sp>
      <p:sp>
        <p:nvSpPr>
          <p:cNvPr id="3" name="Footer Placeholder 2">
            <a:extLst>
              <a:ext uri="{FF2B5EF4-FFF2-40B4-BE49-F238E27FC236}">
                <a16:creationId xmlns:a16="http://schemas.microsoft.com/office/drawing/2014/main" id="{9B91682D-FECB-4A0D-995B-D7BA0FCB03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FFEA443-7D2B-4B99-8484-DE0F109CE780}"/>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4066905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5DA15-8AAF-40D0-8CAB-A1286010B5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99762B0-95E0-4E09-8225-06B030A4DE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B29992E-335F-40FC-AC93-A6CE15DF4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9ED7F4-16E8-470C-825A-9FB315BE2C28}"/>
              </a:ext>
            </a:extLst>
          </p:cNvPr>
          <p:cNvSpPr>
            <a:spLocks noGrp="1"/>
          </p:cNvSpPr>
          <p:nvPr>
            <p:ph type="dt" sz="half" idx="10"/>
          </p:nvPr>
        </p:nvSpPr>
        <p:spPr/>
        <p:txBody>
          <a:bodyPr/>
          <a:lstStyle/>
          <a:p>
            <a:fld id="{04301321-E1A1-48D8-A8F7-3F695EF15E3F}" type="datetime1">
              <a:rPr lang="en-GB" smtClean="0"/>
              <a:t>25/01/2023</a:t>
            </a:fld>
            <a:endParaRPr lang="en-GB"/>
          </a:p>
        </p:txBody>
      </p:sp>
      <p:sp>
        <p:nvSpPr>
          <p:cNvPr id="6" name="Footer Placeholder 5">
            <a:extLst>
              <a:ext uri="{FF2B5EF4-FFF2-40B4-BE49-F238E27FC236}">
                <a16:creationId xmlns:a16="http://schemas.microsoft.com/office/drawing/2014/main" id="{C068F7DA-31BF-4BD5-BA76-EA9941A678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E49BCC-9232-4FBD-A476-370C421E581A}"/>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33890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43A94-3F01-42F6-B6EE-32327DFAB6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10BC11E-01E9-4753-ABE6-6BDBE5326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0A8632-CBBD-4EBF-A266-3BFAB744EC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7D5F9-7439-42A1-B3D0-B0BD2DB3A7D7}"/>
              </a:ext>
            </a:extLst>
          </p:cNvPr>
          <p:cNvSpPr>
            <a:spLocks noGrp="1"/>
          </p:cNvSpPr>
          <p:nvPr>
            <p:ph type="dt" sz="half" idx="10"/>
          </p:nvPr>
        </p:nvSpPr>
        <p:spPr/>
        <p:txBody>
          <a:bodyPr/>
          <a:lstStyle/>
          <a:p>
            <a:fld id="{F747FD2F-21EE-448E-87FC-2A26D5458232}" type="datetime1">
              <a:rPr lang="en-GB" smtClean="0"/>
              <a:t>25/01/2023</a:t>
            </a:fld>
            <a:endParaRPr lang="en-GB"/>
          </a:p>
        </p:txBody>
      </p:sp>
      <p:sp>
        <p:nvSpPr>
          <p:cNvPr id="6" name="Footer Placeholder 5">
            <a:extLst>
              <a:ext uri="{FF2B5EF4-FFF2-40B4-BE49-F238E27FC236}">
                <a16:creationId xmlns:a16="http://schemas.microsoft.com/office/drawing/2014/main" id="{87C55522-9FC7-447A-84F1-1379BBAC76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0E2ACB-1548-4A64-9A12-3DC47D98EE74}"/>
              </a:ext>
            </a:extLst>
          </p:cNvPr>
          <p:cNvSpPr>
            <a:spLocks noGrp="1"/>
          </p:cNvSpPr>
          <p:nvPr>
            <p:ph type="sldNum" sz="quarter" idx="12"/>
          </p:nvPr>
        </p:nvSpPr>
        <p:spPr/>
        <p:txBody>
          <a:bodyPr/>
          <a:lstStyle/>
          <a:p>
            <a:fld id="{046AE7D9-06D8-42AB-BAF4-6FFF83B838B4}" type="slidenum">
              <a:rPr lang="en-GB" smtClean="0"/>
              <a:t>‹#›</a:t>
            </a:fld>
            <a:endParaRPr lang="en-GB"/>
          </a:p>
        </p:txBody>
      </p:sp>
    </p:spTree>
    <p:extLst>
      <p:ext uri="{BB962C8B-B14F-4D97-AF65-F5344CB8AC3E}">
        <p14:creationId xmlns:p14="http://schemas.microsoft.com/office/powerpoint/2010/main" val="351201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23F8C-7374-4287-B86B-4C61B399A6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BF655F-F744-4035-A82A-3F90A568F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A46ACC-08D7-4A5E-8EB1-67B3A00650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A5FC42-CEC9-44DB-A1A2-DD91B8C49E84}" type="datetime1">
              <a:rPr lang="en-GB" smtClean="0"/>
              <a:t>25/01/2023</a:t>
            </a:fld>
            <a:endParaRPr lang="en-GB"/>
          </a:p>
        </p:txBody>
      </p:sp>
      <p:sp>
        <p:nvSpPr>
          <p:cNvPr id="5" name="Footer Placeholder 4">
            <a:extLst>
              <a:ext uri="{FF2B5EF4-FFF2-40B4-BE49-F238E27FC236}">
                <a16:creationId xmlns:a16="http://schemas.microsoft.com/office/drawing/2014/main" id="{63655DE9-9FC6-4D30-B3C3-BA93898B91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EA9149-CA91-4191-B0C7-4E4CAB2B67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AE7D9-06D8-42AB-BAF4-6FFF83B838B4}" type="slidenum">
              <a:rPr lang="en-GB" smtClean="0"/>
              <a:t>‹#›</a:t>
            </a:fld>
            <a:endParaRPr lang="en-GB"/>
          </a:p>
        </p:txBody>
      </p:sp>
    </p:spTree>
    <p:extLst>
      <p:ext uri="{BB962C8B-B14F-4D97-AF65-F5344CB8AC3E}">
        <p14:creationId xmlns:p14="http://schemas.microsoft.com/office/powerpoint/2010/main" val="4285170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03D771-C910-4038-8AE3-DC86B83D1CDE}"/>
              </a:ext>
            </a:extLst>
          </p:cNvPr>
          <p:cNvSpPr/>
          <p:nvPr/>
        </p:nvSpPr>
        <p:spPr>
          <a:xfrm>
            <a:off x="398351" y="190123"/>
            <a:ext cx="11579383" cy="32388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D508E3B-5BF5-41B3-B80A-703B0B5EE337}"/>
              </a:ext>
            </a:extLst>
          </p:cNvPr>
          <p:cNvSpPr/>
          <p:nvPr/>
        </p:nvSpPr>
        <p:spPr>
          <a:xfrm>
            <a:off x="1038125" y="1624551"/>
            <a:ext cx="8920687" cy="2431662"/>
          </a:xfrm>
          <a:prstGeom prst="rect">
            <a:avLst/>
          </a:prstGeom>
          <a:solidFill>
            <a:srgbClr val="31B9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9E1F6B23-7EDF-46F3-AFC8-A96399146381}"/>
              </a:ext>
            </a:extLst>
          </p:cNvPr>
          <p:cNvSpPr txBox="1"/>
          <p:nvPr/>
        </p:nvSpPr>
        <p:spPr>
          <a:xfrm>
            <a:off x="1152802" y="1924746"/>
            <a:ext cx="8389550" cy="1554272"/>
          </a:xfrm>
          <a:prstGeom prst="rect">
            <a:avLst/>
          </a:prstGeom>
          <a:noFill/>
        </p:spPr>
        <p:txBody>
          <a:bodyPr wrap="square" rtlCol="0">
            <a:spAutoFit/>
          </a:bodyPr>
          <a:lstStyle/>
          <a:p>
            <a:r>
              <a:rPr lang="en-GB" sz="3600" dirty="0">
                <a:solidFill>
                  <a:schemeClr val="bg1"/>
                </a:solidFill>
              </a:rPr>
              <a:t>Suffolk Constabulary</a:t>
            </a:r>
          </a:p>
          <a:p>
            <a:endParaRPr lang="en-GB" sz="1100" dirty="0">
              <a:solidFill>
                <a:schemeClr val="bg1"/>
              </a:solidFill>
            </a:endParaRPr>
          </a:p>
          <a:p>
            <a:r>
              <a:rPr lang="en-GB" sz="2400" dirty="0">
                <a:solidFill>
                  <a:schemeClr val="bg1"/>
                </a:solidFill>
              </a:rPr>
              <a:t>Chief Constable’s proposals for increase in policing element of council tax 2023/24.</a:t>
            </a:r>
          </a:p>
        </p:txBody>
      </p:sp>
      <p:pic>
        <p:nvPicPr>
          <p:cNvPr id="8" name="Picture 7">
            <a:extLst>
              <a:ext uri="{FF2B5EF4-FFF2-40B4-BE49-F238E27FC236}">
                <a16:creationId xmlns:a16="http://schemas.microsoft.com/office/drawing/2014/main" id="{B6C03D50-74FA-49A8-BF00-A5F4073FE369}"/>
              </a:ext>
            </a:extLst>
          </p:cNvPr>
          <p:cNvPicPr>
            <a:picLocks noChangeAspect="1"/>
          </p:cNvPicPr>
          <p:nvPr/>
        </p:nvPicPr>
        <p:blipFill>
          <a:blip r:embed="rId2"/>
          <a:stretch>
            <a:fillRect/>
          </a:stretch>
        </p:blipFill>
        <p:spPr>
          <a:xfrm>
            <a:off x="9755299" y="321397"/>
            <a:ext cx="2038350" cy="1000125"/>
          </a:xfrm>
          <a:prstGeom prst="rect">
            <a:avLst/>
          </a:prstGeom>
        </p:spPr>
      </p:pic>
      <p:cxnSp>
        <p:nvCxnSpPr>
          <p:cNvPr id="10" name="Straight Connector 9">
            <a:extLst>
              <a:ext uri="{FF2B5EF4-FFF2-40B4-BE49-F238E27FC236}">
                <a16:creationId xmlns:a16="http://schemas.microsoft.com/office/drawing/2014/main" id="{C50294A9-EAFB-4F44-9AAA-E33BC8EC8C1F}"/>
              </a:ext>
            </a:extLst>
          </p:cNvPr>
          <p:cNvCxnSpPr/>
          <p:nvPr/>
        </p:nvCxnSpPr>
        <p:spPr>
          <a:xfrm>
            <a:off x="1267479" y="2688879"/>
            <a:ext cx="710697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100D10D9-D7BF-46AA-9673-9F115EC12AE7}"/>
              </a:ext>
            </a:extLst>
          </p:cNvPr>
          <p:cNvSpPr>
            <a:spLocks noGrp="1"/>
          </p:cNvSpPr>
          <p:nvPr>
            <p:ph type="sldNum" sz="quarter" idx="12"/>
          </p:nvPr>
        </p:nvSpPr>
        <p:spPr/>
        <p:txBody>
          <a:bodyPr/>
          <a:lstStyle/>
          <a:p>
            <a:fld id="{046AE7D9-06D8-42AB-BAF4-6FFF83B838B4}" type="slidenum">
              <a:rPr lang="en-GB" smtClean="0"/>
              <a:t>1</a:t>
            </a:fld>
            <a:endParaRPr lang="en-GB"/>
          </a:p>
        </p:txBody>
      </p:sp>
    </p:spTree>
    <p:extLst>
      <p:ext uri="{BB962C8B-B14F-4D97-AF65-F5344CB8AC3E}">
        <p14:creationId xmlns:p14="http://schemas.microsoft.com/office/powerpoint/2010/main" val="914114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CF29211-728D-4AE8-B5B7-834E36DD42F6}"/>
              </a:ext>
            </a:extLst>
          </p:cNvPr>
          <p:cNvSpPr txBox="1"/>
          <p:nvPr/>
        </p:nvSpPr>
        <p:spPr>
          <a:xfrm>
            <a:off x="594504" y="408337"/>
            <a:ext cx="1658274" cy="369332"/>
          </a:xfrm>
          <a:prstGeom prst="rect">
            <a:avLst/>
          </a:prstGeom>
          <a:noFill/>
        </p:spPr>
        <p:txBody>
          <a:bodyPr wrap="none" rtlCol="0">
            <a:spAutoFit/>
          </a:bodyPr>
          <a:lstStyle/>
          <a:p>
            <a:r>
              <a:rPr lang="en-GB" dirty="0">
                <a:solidFill>
                  <a:schemeClr val="bg1"/>
                </a:solidFill>
              </a:rPr>
              <a:t>CCR investment</a:t>
            </a:r>
          </a:p>
        </p:txBody>
      </p:sp>
      <p:sp>
        <p:nvSpPr>
          <p:cNvPr id="7" name="Rectangle 6">
            <a:extLst>
              <a:ext uri="{FF2B5EF4-FFF2-40B4-BE49-F238E27FC236}">
                <a16:creationId xmlns:a16="http://schemas.microsoft.com/office/drawing/2014/main" id="{AA3274B8-C7FC-4702-9649-4FD41B148B1C}"/>
              </a:ext>
            </a:extLst>
          </p:cNvPr>
          <p:cNvSpPr/>
          <p:nvPr/>
        </p:nvSpPr>
        <p:spPr>
          <a:xfrm>
            <a:off x="522076" y="467732"/>
            <a:ext cx="8658132" cy="80575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8F369F5A-00FA-45CC-9F67-8B73E8CB2C84}"/>
              </a:ext>
            </a:extLst>
          </p:cNvPr>
          <p:cNvSpPr txBox="1"/>
          <p:nvPr/>
        </p:nvSpPr>
        <p:spPr>
          <a:xfrm>
            <a:off x="706170" y="829871"/>
            <a:ext cx="2720296" cy="369332"/>
          </a:xfrm>
          <a:prstGeom prst="rect">
            <a:avLst/>
          </a:prstGeom>
          <a:noFill/>
        </p:spPr>
        <p:txBody>
          <a:bodyPr wrap="none" rtlCol="0">
            <a:spAutoFit/>
          </a:bodyPr>
          <a:lstStyle/>
          <a:p>
            <a:r>
              <a:rPr lang="en-GB" b="1" u="sng" dirty="0">
                <a:solidFill>
                  <a:schemeClr val="bg1"/>
                </a:solidFill>
              </a:rPr>
              <a:t>Introduction and contents </a:t>
            </a:r>
          </a:p>
        </p:txBody>
      </p:sp>
      <p:sp>
        <p:nvSpPr>
          <p:cNvPr id="11" name="TextBox 10">
            <a:extLst>
              <a:ext uri="{FF2B5EF4-FFF2-40B4-BE49-F238E27FC236}">
                <a16:creationId xmlns:a16="http://schemas.microsoft.com/office/drawing/2014/main" id="{73A50E34-CAAD-4D44-BD7A-8BF3180DF761}"/>
              </a:ext>
            </a:extLst>
          </p:cNvPr>
          <p:cNvSpPr txBox="1"/>
          <p:nvPr/>
        </p:nvSpPr>
        <p:spPr>
          <a:xfrm>
            <a:off x="522076" y="1491376"/>
            <a:ext cx="11537140" cy="5047536"/>
          </a:xfrm>
          <a:prstGeom prst="rect">
            <a:avLst/>
          </a:prstGeom>
          <a:noFill/>
        </p:spPr>
        <p:txBody>
          <a:bodyPr wrap="square" rtlCol="0">
            <a:spAutoFit/>
          </a:bodyPr>
          <a:lstStyle/>
          <a:p>
            <a:endParaRPr lang="en-GB" sz="1400" b="1" dirty="0">
              <a:solidFill>
                <a:schemeClr val="accent1">
                  <a:lumMod val="50000"/>
                </a:schemeClr>
              </a:solidFill>
              <a:cs typeface="Times New Roman" panose="02020603050405020304" pitchFamily="18" charset="0"/>
            </a:endParaRPr>
          </a:p>
          <a:p>
            <a:r>
              <a:rPr lang="en-GB" sz="1400" u="sng" dirty="0">
                <a:solidFill>
                  <a:schemeClr val="accent1">
                    <a:lumMod val="50000"/>
                  </a:schemeClr>
                </a:solidFill>
                <a:cs typeface="Times New Roman" panose="02020603050405020304" pitchFamily="18" charset="0"/>
              </a:rPr>
              <a:t>Introduction.</a:t>
            </a:r>
          </a:p>
          <a:p>
            <a:endParaRPr lang="en-GB" sz="1400" b="1" dirty="0">
              <a:solidFill>
                <a:schemeClr val="accent1">
                  <a:lumMod val="50000"/>
                </a:schemeClr>
              </a:solidFill>
              <a:cs typeface="Times New Roman" panose="02020603050405020304" pitchFamily="18" charset="0"/>
            </a:endParaRPr>
          </a:p>
          <a:p>
            <a:r>
              <a:rPr lang="en-GB" sz="1400" b="1" dirty="0">
                <a:solidFill>
                  <a:schemeClr val="accent1">
                    <a:lumMod val="50000"/>
                  </a:schemeClr>
                </a:solidFill>
                <a:cs typeface="Times New Roman" panose="02020603050405020304" pitchFamily="18" charset="0"/>
              </a:rPr>
              <a:t>This document  has been prepared for the Police and Crime Panel on 27 January 2023, and sets out the Chief Constable’s proposals for additional money  from the Policing element of the council tax in 2023 and beyond.</a:t>
            </a:r>
          </a:p>
          <a:p>
            <a:endParaRPr lang="en-GB" sz="1400" b="1" dirty="0">
              <a:solidFill>
                <a:schemeClr val="accent1">
                  <a:lumMod val="50000"/>
                </a:schemeClr>
              </a:solidFill>
              <a:cs typeface="Times New Roman" panose="02020603050405020304" pitchFamily="18" charset="0"/>
            </a:endParaRPr>
          </a:p>
          <a:p>
            <a:r>
              <a:rPr lang="en-GB" sz="1400" u="sng" dirty="0">
                <a:solidFill>
                  <a:schemeClr val="accent1">
                    <a:lumMod val="50000"/>
                  </a:schemeClr>
                </a:solidFill>
                <a:cs typeface="Times New Roman" panose="02020603050405020304" pitchFamily="18" charset="0"/>
              </a:rPr>
              <a:t>Contents </a:t>
            </a:r>
          </a:p>
          <a:p>
            <a:endParaRPr lang="en-GB" sz="1400" b="1" dirty="0">
              <a:solidFill>
                <a:schemeClr val="accent1">
                  <a:lumMod val="50000"/>
                </a:schemeClr>
              </a:solidFill>
              <a:cs typeface="Times New Roman" panose="02020603050405020304" pitchFamily="18" charset="0"/>
            </a:endParaRPr>
          </a:p>
          <a:p>
            <a:endParaRPr lang="en-GB" sz="1400" b="1" dirty="0">
              <a:solidFill>
                <a:schemeClr val="accent1">
                  <a:lumMod val="50000"/>
                </a:schemeClr>
              </a:solidFill>
              <a:cs typeface="Times New Roman" panose="02020603050405020304" pitchFamily="18" charset="0"/>
            </a:endParaRPr>
          </a:p>
          <a:p>
            <a:pPr marL="342900" indent="-342900">
              <a:buAutoNum type="arabicPeriod"/>
            </a:pPr>
            <a:r>
              <a:rPr lang="en-GB" sz="1400" b="1" dirty="0">
                <a:solidFill>
                  <a:schemeClr val="accent1">
                    <a:lumMod val="50000"/>
                  </a:schemeClr>
                </a:solidFill>
                <a:cs typeface="Times New Roman" panose="02020603050405020304" pitchFamily="18" charset="0"/>
              </a:rPr>
              <a:t>An overview of the recent PEEL inspection of Suffolk Constabulary by His Majesty’s Inspectorate of Constabulary and Fire and Rescue .</a:t>
            </a:r>
          </a:p>
          <a:p>
            <a:pPr marL="342900" indent="-342900">
              <a:buAutoNum type="arabicPeriod"/>
            </a:pPr>
            <a:endParaRPr lang="en-GB" sz="1400" b="1" dirty="0">
              <a:solidFill>
                <a:schemeClr val="accent1">
                  <a:lumMod val="50000"/>
                </a:schemeClr>
              </a:solidFill>
              <a:cs typeface="Times New Roman" panose="02020603050405020304" pitchFamily="18" charset="0"/>
            </a:endParaRPr>
          </a:p>
          <a:p>
            <a:r>
              <a:rPr lang="en-GB" sz="1400" b="1" dirty="0">
                <a:solidFill>
                  <a:schemeClr val="accent1">
                    <a:lumMod val="50000"/>
                  </a:schemeClr>
                </a:solidFill>
                <a:cs typeface="Times New Roman" panose="02020603050405020304" pitchFamily="18" charset="0"/>
              </a:rPr>
              <a:t>         This shows that HMIC assess the Constabulary as both good and improving however, states that improvement is required in relation to </a:t>
            </a:r>
          </a:p>
          <a:p>
            <a:r>
              <a:rPr lang="en-GB" sz="1400" b="1" dirty="0">
                <a:solidFill>
                  <a:schemeClr val="accent1">
                    <a:lumMod val="50000"/>
                  </a:schemeClr>
                </a:solidFill>
                <a:cs typeface="Times New Roman" panose="02020603050405020304" pitchFamily="18" charset="0"/>
              </a:rPr>
              <a:t>         ‘supporting victims’ and in particular the service it provides to enable the public to contact, transact and engage with Suffolk Constabulary.</a:t>
            </a:r>
          </a:p>
          <a:p>
            <a:endParaRPr lang="en-GB" sz="1400" b="1" dirty="0">
              <a:solidFill>
                <a:schemeClr val="accent1">
                  <a:lumMod val="50000"/>
                </a:schemeClr>
              </a:solidFill>
              <a:cs typeface="Times New Roman" panose="02020603050405020304" pitchFamily="18" charset="0"/>
            </a:endParaRPr>
          </a:p>
          <a:p>
            <a:pPr marL="342900" indent="-342900">
              <a:buAutoNum type="arabicPeriod" startAt="2"/>
            </a:pPr>
            <a:r>
              <a:rPr lang="en-GB" sz="1400" b="1" dirty="0">
                <a:solidFill>
                  <a:schemeClr val="accent1">
                    <a:lumMod val="50000"/>
                  </a:schemeClr>
                </a:solidFill>
                <a:cs typeface="Times New Roman" panose="02020603050405020304" pitchFamily="18" charset="0"/>
              </a:rPr>
              <a:t>The Chief Constable’s proposal to create a Digital Contact and Engagement desk. </a:t>
            </a:r>
          </a:p>
          <a:p>
            <a:endParaRPr lang="en-GB" sz="1400" b="1" dirty="0">
              <a:solidFill>
                <a:schemeClr val="accent1">
                  <a:lumMod val="50000"/>
                </a:schemeClr>
              </a:solidFill>
              <a:cs typeface="Times New Roman" panose="02020603050405020304" pitchFamily="18" charset="0"/>
            </a:endParaRPr>
          </a:p>
          <a:p>
            <a:r>
              <a:rPr lang="en-GB" sz="1400" b="1" dirty="0">
                <a:solidFill>
                  <a:schemeClr val="accent1">
                    <a:lumMod val="50000"/>
                  </a:schemeClr>
                </a:solidFill>
                <a:cs typeface="Times New Roman" panose="02020603050405020304" pitchFamily="18" charset="0"/>
              </a:rPr>
              <a:t>         This will ensure the Constabulary responds to societal changes and the growth and expansion in digitalisation and social media. It will </a:t>
            </a:r>
          </a:p>
          <a:p>
            <a:r>
              <a:rPr lang="en-GB" sz="1400" b="1" dirty="0">
                <a:solidFill>
                  <a:schemeClr val="accent1">
                    <a:lumMod val="50000"/>
                  </a:schemeClr>
                </a:solidFill>
                <a:cs typeface="Times New Roman" panose="02020603050405020304" pitchFamily="18" charset="0"/>
              </a:rPr>
              <a:t>         provide the opportunity for the public to contact, transact and engage with Suffolk Police using technology now used as part of day to day life. </a:t>
            </a:r>
          </a:p>
          <a:p>
            <a:r>
              <a:rPr lang="en-GB" sz="1400" b="1" dirty="0">
                <a:solidFill>
                  <a:schemeClr val="accent1">
                    <a:lumMod val="50000"/>
                  </a:schemeClr>
                </a:solidFill>
                <a:cs typeface="Times New Roman" panose="02020603050405020304" pitchFamily="18" charset="0"/>
              </a:rPr>
              <a:t>       </a:t>
            </a:r>
          </a:p>
          <a:p>
            <a:pPr marL="342900" indent="-342900">
              <a:buAutoNum type="arabicPeriod" startAt="3"/>
            </a:pPr>
            <a:r>
              <a:rPr lang="en-GB" sz="1400" b="1" dirty="0">
                <a:solidFill>
                  <a:schemeClr val="accent1">
                    <a:lumMod val="50000"/>
                  </a:schemeClr>
                </a:solidFill>
                <a:cs typeface="Times New Roman" panose="02020603050405020304" pitchFamily="18" charset="0"/>
              </a:rPr>
              <a:t>The Chief Constable’s proposal to enable a rapid video response to domestic abuse incidents across Suffolk.  </a:t>
            </a:r>
          </a:p>
          <a:p>
            <a:endParaRPr lang="en-GB" sz="1400" b="1" dirty="0">
              <a:solidFill>
                <a:schemeClr val="accent1">
                  <a:lumMod val="50000"/>
                </a:schemeClr>
              </a:solidFill>
              <a:cs typeface="Times New Roman" panose="02020603050405020304" pitchFamily="18" charset="0"/>
            </a:endParaRPr>
          </a:p>
          <a:p>
            <a:r>
              <a:rPr lang="en-GB" sz="1400" b="1" dirty="0">
                <a:solidFill>
                  <a:schemeClr val="accent1">
                    <a:lumMod val="50000"/>
                  </a:schemeClr>
                </a:solidFill>
                <a:cs typeface="Times New Roman" panose="02020603050405020304" pitchFamily="18" charset="0"/>
              </a:rPr>
              <a:t>         Technology is available (and already used in some UK Police Forces) to enable the Police to respond to calls from victims of</a:t>
            </a:r>
          </a:p>
          <a:p>
            <a:r>
              <a:rPr lang="en-GB" sz="1400" b="1" dirty="0">
                <a:solidFill>
                  <a:schemeClr val="accent1">
                    <a:lumMod val="50000"/>
                  </a:schemeClr>
                </a:solidFill>
                <a:cs typeface="Times New Roman" panose="02020603050405020304" pitchFamily="18" charset="0"/>
              </a:rPr>
              <a:t>         domestic abuse by video link to enable them to rapidly assess and investigate the matter. </a:t>
            </a:r>
          </a:p>
        </p:txBody>
      </p:sp>
      <p:sp>
        <p:nvSpPr>
          <p:cNvPr id="2" name="Slide Number Placeholder 1">
            <a:extLst>
              <a:ext uri="{FF2B5EF4-FFF2-40B4-BE49-F238E27FC236}">
                <a16:creationId xmlns:a16="http://schemas.microsoft.com/office/drawing/2014/main" id="{7DAD2D61-A2A7-4496-9F87-1CE014DF0475}"/>
              </a:ext>
            </a:extLst>
          </p:cNvPr>
          <p:cNvSpPr>
            <a:spLocks noGrp="1"/>
          </p:cNvSpPr>
          <p:nvPr>
            <p:ph type="sldNum" sz="quarter" idx="12"/>
          </p:nvPr>
        </p:nvSpPr>
        <p:spPr/>
        <p:txBody>
          <a:bodyPr/>
          <a:lstStyle/>
          <a:p>
            <a:fld id="{046AE7D9-06D8-42AB-BAF4-6FFF83B838B4}" type="slidenum">
              <a:rPr lang="en-GB" smtClean="0"/>
              <a:t>2</a:t>
            </a:fld>
            <a:endParaRPr lang="en-GB"/>
          </a:p>
        </p:txBody>
      </p:sp>
    </p:spTree>
    <p:extLst>
      <p:ext uri="{BB962C8B-B14F-4D97-AF65-F5344CB8AC3E}">
        <p14:creationId xmlns:p14="http://schemas.microsoft.com/office/powerpoint/2010/main" val="3639078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386392-74D2-49DF-B2B3-4CAB92E6BAE2}"/>
              </a:ext>
            </a:extLst>
          </p:cNvPr>
          <p:cNvSpPr/>
          <p:nvPr/>
        </p:nvSpPr>
        <p:spPr>
          <a:xfrm>
            <a:off x="522076" y="467732"/>
            <a:ext cx="8658132" cy="80575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05BE36F9-E09A-4A9E-B77E-7F9C75CEDEAD}"/>
              </a:ext>
            </a:extLst>
          </p:cNvPr>
          <p:cNvSpPr/>
          <p:nvPr/>
        </p:nvSpPr>
        <p:spPr>
          <a:xfrm>
            <a:off x="286687" y="300756"/>
            <a:ext cx="1161868" cy="475854"/>
          </a:xfrm>
          <a:prstGeom prst="rect">
            <a:avLst/>
          </a:prstGeom>
          <a:solidFill>
            <a:srgbClr val="31B9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Context</a:t>
            </a:r>
          </a:p>
        </p:txBody>
      </p:sp>
      <p:sp>
        <p:nvSpPr>
          <p:cNvPr id="7" name="TextBox 6">
            <a:extLst>
              <a:ext uri="{FF2B5EF4-FFF2-40B4-BE49-F238E27FC236}">
                <a16:creationId xmlns:a16="http://schemas.microsoft.com/office/drawing/2014/main" id="{0012311C-E298-4FB0-BF70-F7A646657645}"/>
              </a:ext>
            </a:extLst>
          </p:cNvPr>
          <p:cNvSpPr txBox="1"/>
          <p:nvPr/>
        </p:nvSpPr>
        <p:spPr>
          <a:xfrm>
            <a:off x="706170" y="829871"/>
            <a:ext cx="8040856" cy="369332"/>
          </a:xfrm>
          <a:prstGeom prst="rect">
            <a:avLst/>
          </a:prstGeom>
          <a:noFill/>
        </p:spPr>
        <p:txBody>
          <a:bodyPr wrap="none" rtlCol="0">
            <a:spAutoFit/>
          </a:bodyPr>
          <a:lstStyle/>
          <a:p>
            <a:r>
              <a:rPr lang="en-GB" dirty="0">
                <a:solidFill>
                  <a:schemeClr val="bg1"/>
                </a:solidFill>
              </a:rPr>
              <a:t>Continued investment in </a:t>
            </a:r>
            <a:r>
              <a:rPr lang="en-GB" b="1" u="sng" dirty="0">
                <a:solidFill>
                  <a:schemeClr val="bg1"/>
                </a:solidFill>
              </a:rPr>
              <a:t>public contact </a:t>
            </a:r>
            <a:r>
              <a:rPr lang="en-GB" dirty="0">
                <a:solidFill>
                  <a:schemeClr val="bg1"/>
                </a:solidFill>
              </a:rPr>
              <a:t>for improved performance and productivity </a:t>
            </a:r>
          </a:p>
        </p:txBody>
      </p:sp>
      <p:pic>
        <p:nvPicPr>
          <p:cNvPr id="10" name="Picture 9">
            <a:extLst>
              <a:ext uri="{FF2B5EF4-FFF2-40B4-BE49-F238E27FC236}">
                <a16:creationId xmlns:a16="http://schemas.microsoft.com/office/drawing/2014/main" id="{5FFD5190-521D-4B1A-8F88-8F838A3A98BF}"/>
              </a:ext>
            </a:extLst>
          </p:cNvPr>
          <p:cNvPicPr>
            <a:picLocks noChangeAspect="1"/>
          </p:cNvPicPr>
          <p:nvPr/>
        </p:nvPicPr>
        <p:blipFill>
          <a:blip r:embed="rId2"/>
          <a:stretch>
            <a:fillRect/>
          </a:stretch>
        </p:blipFill>
        <p:spPr>
          <a:xfrm>
            <a:off x="1565014" y="2264457"/>
            <a:ext cx="4317853" cy="2357089"/>
          </a:xfrm>
          <a:prstGeom prst="rect">
            <a:avLst/>
          </a:prstGeom>
        </p:spPr>
      </p:pic>
      <p:pic>
        <p:nvPicPr>
          <p:cNvPr id="12" name="Picture 11">
            <a:extLst>
              <a:ext uri="{FF2B5EF4-FFF2-40B4-BE49-F238E27FC236}">
                <a16:creationId xmlns:a16="http://schemas.microsoft.com/office/drawing/2014/main" id="{75CCAB35-E79A-40F1-8298-0A0DEE161A62}"/>
              </a:ext>
            </a:extLst>
          </p:cNvPr>
          <p:cNvPicPr>
            <a:picLocks noChangeAspect="1"/>
          </p:cNvPicPr>
          <p:nvPr/>
        </p:nvPicPr>
        <p:blipFill>
          <a:blip r:embed="rId3"/>
          <a:stretch>
            <a:fillRect/>
          </a:stretch>
        </p:blipFill>
        <p:spPr>
          <a:xfrm>
            <a:off x="6290915" y="2266637"/>
            <a:ext cx="3567640" cy="1657869"/>
          </a:xfrm>
          <a:prstGeom prst="rect">
            <a:avLst/>
          </a:prstGeom>
        </p:spPr>
      </p:pic>
      <p:sp>
        <p:nvSpPr>
          <p:cNvPr id="13" name="Oval 12">
            <a:extLst>
              <a:ext uri="{FF2B5EF4-FFF2-40B4-BE49-F238E27FC236}">
                <a16:creationId xmlns:a16="http://schemas.microsoft.com/office/drawing/2014/main" id="{75BB09D9-63BE-476E-BC1B-C742AE75953A}"/>
              </a:ext>
            </a:extLst>
          </p:cNvPr>
          <p:cNvSpPr/>
          <p:nvPr/>
        </p:nvSpPr>
        <p:spPr>
          <a:xfrm>
            <a:off x="4108621" y="2595450"/>
            <a:ext cx="963106" cy="361977"/>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Arrow Connector 14">
            <a:extLst>
              <a:ext uri="{FF2B5EF4-FFF2-40B4-BE49-F238E27FC236}">
                <a16:creationId xmlns:a16="http://schemas.microsoft.com/office/drawing/2014/main" id="{F595EAE6-1B3C-44E7-8AE8-79AE4A7F14BB}"/>
              </a:ext>
            </a:extLst>
          </p:cNvPr>
          <p:cNvCxnSpPr>
            <a:cxnSpLocks/>
          </p:cNvCxnSpPr>
          <p:nvPr/>
        </p:nvCxnSpPr>
        <p:spPr>
          <a:xfrm flipH="1">
            <a:off x="5079061" y="2811220"/>
            <a:ext cx="1211854"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0A2E050C-4C5F-4420-98E2-E978E5A8EFE7}"/>
              </a:ext>
            </a:extLst>
          </p:cNvPr>
          <p:cNvPicPr>
            <a:picLocks noChangeAspect="1"/>
          </p:cNvPicPr>
          <p:nvPr/>
        </p:nvPicPr>
        <p:blipFill>
          <a:blip r:embed="rId4"/>
          <a:stretch>
            <a:fillRect/>
          </a:stretch>
        </p:blipFill>
        <p:spPr>
          <a:xfrm>
            <a:off x="6240977" y="4302325"/>
            <a:ext cx="1128883" cy="468670"/>
          </a:xfrm>
          <a:prstGeom prst="rect">
            <a:avLst/>
          </a:prstGeom>
        </p:spPr>
      </p:pic>
      <p:pic>
        <p:nvPicPr>
          <p:cNvPr id="35" name="Picture 34">
            <a:extLst>
              <a:ext uri="{FF2B5EF4-FFF2-40B4-BE49-F238E27FC236}">
                <a16:creationId xmlns:a16="http://schemas.microsoft.com/office/drawing/2014/main" id="{BF5965B2-147A-417E-AB2E-2DF27F6B9AE1}"/>
              </a:ext>
            </a:extLst>
          </p:cNvPr>
          <p:cNvPicPr>
            <a:picLocks noChangeAspect="1"/>
          </p:cNvPicPr>
          <p:nvPr/>
        </p:nvPicPr>
        <p:blipFill>
          <a:blip r:embed="rId5"/>
          <a:stretch>
            <a:fillRect/>
          </a:stretch>
        </p:blipFill>
        <p:spPr>
          <a:xfrm>
            <a:off x="7264533" y="4230877"/>
            <a:ext cx="1153069" cy="533429"/>
          </a:xfrm>
          <a:prstGeom prst="rect">
            <a:avLst/>
          </a:prstGeom>
        </p:spPr>
      </p:pic>
      <p:sp>
        <p:nvSpPr>
          <p:cNvPr id="38" name="TextBox 37">
            <a:extLst>
              <a:ext uri="{FF2B5EF4-FFF2-40B4-BE49-F238E27FC236}">
                <a16:creationId xmlns:a16="http://schemas.microsoft.com/office/drawing/2014/main" id="{BDFE5487-2270-49C8-BCA8-8524568C9F33}"/>
              </a:ext>
            </a:extLst>
          </p:cNvPr>
          <p:cNvSpPr txBox="1"/>
          <p:nvPr/>
        </p:nvSpPr>
        <p:spPr>
          <a:xfrm>
            <a:off x="6195715" y="4767687"/>
            <a:ext cx="4447949" cy="276999"/>
          </a:xfrm>
          <a:prstGeom prst="rect">
            <a:avLst/>
          </a:prstGeom>
          <a:noFill/>
        </p:spPr>
        <p:txBody>
          <a:bodyPr wrap="none" rtlCol="0">
            <a:spAutoFit/>
          </a:bodyPr>
          <a:lstStyle/>
          <a:p>
            <a:r>
              <a:rPr lang="en-GB" sz="1200" b="1" dirty="0"/>
              <a:t>“Improving the responsiveness of local police to 101 and 999 calls”</a:t>
            </a:r>
          </a:p>
        </p:txBody>
      </p:sp>
      <p:cxnSp>
        <p:nvCxnSpPr>
          <p:cNvPr id="40" name="Straight Connector 39">
            <a:extLst>
              <a:ext uri="{FF2B5EF4-FFF2-40B4-BE49-F238E27FC236}">
                <a16:creationId xmlns:a16="http://schemas.microsoft.com/office/drawing/2014/main" id="{3427C9F9-5100-45A4-88B9-CA86C3F1185D}"/>
              </a:ext>
            </a:extLst>
          </p:cNvPr>
          <p:cNvCxnSpPr/>
          <p:nvPr/>
        </p:nvCxnSpPr>
        <p:spPr>
          <a:xfrm>
            <a:off x="6250034" y="4764306"/>
            <a:ext cx="4344310"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32C9CC15-9E51-4F8A-AD53-A1C94CF88BEA}"/>
              </a:ext>
            </a:extLst>
          </p:cNvPr>
          <p:cNvSpPr/>
          <p:nvPr/>
        </p:nvSpPr>
        <p:spPr>
          <a:xfrm>
            <a:off x="6290915" y="2270017"/>
            <a:ext cx="3576695" cy="172931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a:extLst>
              <a:ext uri="{FF2B5EF4-FFF2-40B4-BE49-F238E27FC236}">
                <a16:creationId xmlns:a16="http://schemas.microsoft.com/office/drawing/2014/main" id="{E66B4EC2-47F5-40B8-BDF6-9221D17BD7D6}"/>
              </a:ext>
            </a:extLst>
          </p:cNvPr>
          <p:cNvPicPr>
            <a:picLocks noChangeAspect="1"/>
          </p:cNvPicPr>
          <p:nvPr/>
        </p:nvPicPr>
        <p:blipFill>
          <a:blip r:embed="rId6"/>
          <a:stretch>
            <a:fillRect/>
          </a:stretch>
        </p:blipFill>
        <p:spPr>
          <a:xfrm>
            <a:off x="1466656" y="2641476"/>
            <a:ext cx="931650" cy="631902"/>
          </a:xfrm>
          <a:prstGeom prst="rect">
            <a:avLst/>
          </a:prstGeom>
        </p:spPr>
      </p:pic>
      <p:sp>
        <p:nvSpPr>
          <p:cNvPr id="53" name="TextBox 52">
            <a:extLst>
              <a:ext uri="{FF2B5EF4-FFF2-40B4-BE49-F238E27FC236}">
                <a16:creationId xmlns:a16="http://schemas.microsoft.com/office/drawing/2014/main" id="{A4A5B652-A176-4D1E-9AC7-C2F14EB2D31C}"/>
              </a:ext>
            </a:extLst>
          </p:cNvPr>
          <p:cNvSpPr txBox="1"/>
          <p:nvPr/>
        </p:nvSpPr>
        <p:spPr>
          <a:xfrm>
            <a:off x="497181" y="1368796"/>
            <a:ext cx="11197638" cy="584775"/>
          </a:xfrm>
          <a:prstGeom prst="rect">
            <a:avLst/>
          </a:prstGeom>
          <a:noFill/>
        </p:spPr>
        <p:txBody>
          <a:bodyPr wrap="square" rtlCol="0">
            <a:spAutoFit/>
          </a:bodyPr>
          <a:lstStyle/>
          <a:p>
            <a:r>
              <a:rPr lang="en-GB" sz="1600" b="1" dirty="0">
                <a:solidFill>
                  <a:schemeClr val="accent1">
                    <a:lumMod val="50000"/>
                  </a:schemeClr>
                </a:solidFill>
              </a:rPr>
              <a:t>“Suffolk Constabulary must continue to invest in our public contact capabilities in order to effectively meet demand and provide a service that adequately supports our victims.” ( MICFRS PEEL Inspection of Suffolk 2022)   </a:t>
            </a:r>
            <a:endParaRPr lang="en-GB" sz="1600" b="1" i="1" dirty="0">
              <a:solidFill>
                <a:schemeClr val="accent1">
                  <a:lumMod val="50000"/>
                </a:schemeClr>
              </a:solidFill>
            </a:endParaRPr>
          </a:p>
        </p:txBody>
      </p:sp>
      <p:sp>
        <p:nvSpPr>
          <p:cNvPr id="31" name="TextBox 30">
            <a:extLst>
              <a:ext uri="{FF2B5EF4-FFF2-40B4-BE49-F238E27FC236}">
                <a16:creationId xmlns:a16="http://schemas.microsoft.com/office/drawing/2014/main" id="{A405915B-B1FF-4922-938A-E0CEF343B7C4}"/>
              </a:ext>
            </a:extLst>
          </p:cNvPr>
          <p:cNvSpPr txBox="1"/>
          <p:nvPr/>
        </p:nvSpPr>
        <p:spPr>
          <a:xfrm>
            <a:off x="126350" y="5142125"/>
            <a:ext cx="11593364" cy="338554"/>
          </a:xfrm>
          <a:prstGeom prst="rect">
            <a:avLst/>
          </a:prstGeom>
          <a:noFill/>
        </p:spPr>
        <p:txBody>
          <a:bodyPr wrap="square">
            <a:spAutoFit/>
          </a:bodyPr>
          <a:lstStyle/>
          <a:p>
            <a:pPr lvl="1"/>
            <a:endParaRPr lang="en-GB" sz="1600" b="1" dirty="0">
              <a:solidFill>
                <a:schemeClr val="accent1">
                  <a:lumMod val="50000"/>
                </a:schemeClr>
              </a:solidFill>
            </a:endParaRPr>
          </a:p>
        </p:txBody>
      </p:sp>
      <p:sp>
        <p:nvSpPr>
          <p:cNvPr id="6" name="Slide Number Placeholder 5">
            <a:extLst>
              <a:ext uri="{FF2B5EF4-FFF2-40B4-BE49-F238E27FC236}">
                <a16:creationId xmlns:a16="http://schemas.microsoft.com/office/drawing/2014/main" id="{07DE8C77-17E6-4B8B-B06B-50D19D36A2AC}"/>
              </a:ext>
            </a:extLst>
          </p:cNvPr>
          <p:cNvSpPr>
            <a:spLocks noGrp="1"/>
          </p:cNvSpPr>
          <p:nvPr>
            <p:ph type="sldNum" sz="quarter" idx="12"/>
          </p:nvPr>
        </p:nvSpPr>
        <p:spPr/>
        <p:txBody>
          <a:bodyPr/>
          <a:lstStyle/>
          <a:p>
            <a:fld id="{046AE7D9-06D8-42AB-BAF4-6FFF83B838B4}" type="slidenum">
              <a:rPr lang="en-GB" smtClean="0"/>
              <a:t>3</a:t>
            </a:fld>
            <a:endParaRPr lang="en-GB"/>
          </a:p>
        </p:txBody>
      </p:sp>
    </p:spTree>
    <p:extLst>
      <p:ext uri="{BB962C8B-B14F-4D97-AF65-F5344CB8AC3E}">
        <p14:creationId xmlns:p14="http://schemas.microsoft.com/office/powerpoint/2010/main" val="190795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84E6DF2-BAB2-4EF7-9DB4-ED3AFDDBA812}"/>
              </a:ext>
            </a:extLst>
          </p:cNvPr>
          <p:cNvSpPr txBox="1"/>
          <p:nvPr/>
        </p:nvSpPr>
        <p:spPr>
          <a:xfrm>
            <a:off x="594504" y="408337"/>
            <a:ext cx="1658274" cy="369332"/>
          </a:xfrm>
          <a:prstGeom prst="rect">
            <a:avLst/>
          </a:prstGeom>
          <a:noFill/>
        </p:spPr>
        <p:txBody>
          <a:bodyPr wrap="none" rtlCol="0">
            <a:spAutoFit/>
          </a:bodyPr>
          <a:lstStyle/>
          <a:p>
            <a:r>
              <a:rPr lang="en-GB" dirty="0">
                <a:solidFill>
                  <a:schemeClr val="bg1"/>
                </a:solidFill>
              </a:rPr>
              <a:t>CCR investment</a:t>
            </a:r>
          </a:p>
        </p:txBody>
      </p:sp>
      <p:sp>
        <p:nvSpPr>
          <p:cNvPr id="5" name="Rectangle 4">
            <a:extLst>
              <a:ext uri="{FF2B5EF4-FFF2-40B4-BE49-F238E27FC236}">
                <a16:creationId xmlns:a16="http://schemas.microsoft.com/office/drawing/2014/main" id="{DD1AE75C-FEAC-4314-B0A8-8864E9539E00}"/>
              </a:ext>
            </a:extLst>
          </p:cNvPr>
          <p:cNvSpPr/>
          <p:nvPr/>
        </p:nvSpPr>
        <p:spPr>
          <a:xfrm>
            <a:off x="522076" y="467732"/>
            <a:ext cx="8658132" cy="80575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144C996F-83F4-45DF-832E-2C2375F55C47}"/>
              </a:ext>
            </a:extLst>
          </p:cNvPr>
          <p:cNvSpPr txBox="1"/>
          <p:nvPr/>
        </p:nvSpPr>
        <p:spPr>
          <a:xfrm>
            <a:off x="706170" y="829871"/>
            <a:ext cx="3789051" cy="369332"/>
          </a:xfrm>
          <a:prstGeom prst="rect">
            <a:avLst/>
          </a:prstGeom>
          <a:noFill/>
        </p:spPr>
        <p:txBody>
          <a:bodyPr wrap="none" rtlCol="0">
            <a:spAutoFit/>
          </a:bodyPr>
          <a:lstStyle/>
          <a:p>
            <a:r>
              <a:rPr lang="en-GB" b="1" u="sng" dirty="0">
                <a:solidFill>
                  <a:schemeClr val="bg1"/>
                </a:solidFill>
              </a:rPr>
              <a:t>Digital Contact and Engagement desk.</a:t>
            </a:r>
          </a:p>
        </p:txBody>
      </p:sp>
      <p:sp>
        <p:nvSpPr>
          <p:cNvPr id="8" name="TextBox 7">
            <a:extLst>
              <a:ext uri="{FF2B5EF4-FFF2-40B4-BE49-F238E27FC236}">
                <a16:creationId xmlns:a16="http://schemas.microsoft.com/office/drawing/2014/main" id="{5D9F62FE-561D-46A8-98EC-7BBC8AD0FFAA}"/>
              </a:ext>
            </a:extLst>
          </p:cNvPr>
          <p:cNvSpPr txBox="1"/>
          <p:nvPr/>
        </p:nvSpPr>
        <p:spPr>
          <a:xfrm>
            <a:off x="594504" y="4019235"/>
            <a:ext cx="11537140" cy="2554545"/>
          </a:xfrm>
          <a:prstGeom prst="rect">
            <a:avLst/>
          </a:prstGeom>
          <a:noFill/>
        </p:spPr>
        <p:txBody>
          <a:bodyPr wrap="square" rtlCol="0">
            <a:spAutoFit/>
          </a:bodyPr>
          <a:lstStyle/>
          <a:p>
            <a:r>
              <a:rPr lang="en-GB" sz="1600" b="1" u="sng" dirty="0">
                <a:solidFill>
                  <a:schemeClr val="accent1">
                    <a:lumMod val="50000"/>
                  </a:schemeClr>
                </a:solidFill>
                <a:cs typeface="Times New Roman" panose="02020603050405020304" pitchFamily="18" charset="0"/>
              </a:rPr>
              <a:t>Performance and productivity benefits</a:t>
            </a:r>
          </a:p>
          <a:p>
            <a:endParaRPr lang="en-GB" sz="1600" b="1" u="sng" dirty="0">
              <a:solidFill>
                <a:schemeClr val="accent1">
                  <a:lumMod val="50000"/>
                </a:schemeClr>
              </a:solidFill>
              <a:cs typeface="Times New Roman" panose="02020603050405020304" pitchFamily="18" charset="0"/>
            </a:endParaRPr>
          </a:p>
          <a:p>
            <a:pPr marL="285750"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Improved contact experience/options for service users and wider community to contact Suffolk Constabulary via the digital and social media channels they feel most comfortable with and use as part of their everyday life. Technological advancements provide additional ways of contact, and  the Constabulary , like many other organisations, need to maximise these opportunities to continue to be effective and efficient and provide greater choice to the public to achieve the level of service expected.</a:t>
            </a:r>
          </a:p>
          <a:p>
            <a:pPr marL="285750" indent="-285750">
              <a:buFont typeface="Arial" panose="020B0604020202020204" pitchFamily="34" charset="0"/>
              <a:buChar char="•"/>
            </a:pPr>
            <a:endParaRPr lang="en-GB" sz="1600" b="1" dirty="0">
              <a:solidFill>
                <a:schemeClr val="accent1">
                  <a:lumMod val="50000"/>
                </a:schemeClr>
              </a:solidFill>
              <a:cs typeface="Times New Roman" panose="02020603050405020304" pitchFamily="18" charset="0"/>
            </a:endParaRPr>
          </a:p>
          <a:p>
            <a:pPr marL="285750"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Better two-way engagement across all demographic groups.</a:t>
            </a:r>
          </a:p>
          <a:p>
            <a:pPr marL="285750" indent="-285750">
              <a:buFont typeface="Arial" panose="020B0604020202020204" pitchFamily="34" charset="0"/>
              <a:buChar char="•"/>
            </a:pPr>
            <a:endParaRPr lang="en-GB" sz="1600" b="1" dirty="0">
              <a:solidFill>
                <a:schemeClr val="accent1">
                  <a:lumMod val="50000"/>
                </a:schemeClr>
              </a:solidFill>
              <a:cs typeface="Times New Roman" panose="02020603050405020304" pitchFamily="18" charset="0"/>
            </a:endParaRPr>
          </a:p>
          <a:p>
            <a:pPr marL="285750"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Reduced demand on call handlers.</a:t>
            </a:r>
            <a:endParaRPr lang="en-GB" sz="1600" dirty="0">
              <a:solidFill>
                <a:schemeClr val="accent1">
                  <a:lumMod val="50000"/>
                </a:schemeClr>
              </a:solidFill>
              <a:cs typeface="Times New Roman" panose="02020603050405020304" pitchFamily="18" charset="0"/>
            </a:endParaRPr>
          </a:p>
        </p:txBody>
      </p:sp>
      <p:pic>
        <p:nvPicPr>
          <p:cNvPr id="12" name="Picture 11">
            <a:extLst>
              <a:ext uri="{FF2B5EF4-FFF2-40B4-BE49-F238E27FC236}">
                <a16:creationId xmlns:a16="http://schemas.microsoft.com/office/drawing/2014/main" id="{08289182-3C5A-4035-A04A-D56A48CC5A6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84677" y1="81148" x2="84677" y2="81148"/>
                      </a14:backgroundRemoval>
                    </a14:imgEffect>
                  </a14:imgLayer>
                </a14:imgProps>
              </a:ext>
            </a:extLst>
          </a:blip>
          <a:stretch>
            <a:fillRect/>
          </a:stretch>
        </p:blipFill>
        <p:spPr>
          <a:xfrm>
            <a:off x="1229053" y="2541194"/>
            <a:ext cx="531797" cy="523220"/>
          </a:xfrm>
          <a:prstGeom prst="rect">
            <a:avLst/>
          </a:prstGeom>
        </p:spPr>
      </p:pic>
      <p:sp>
        <p:nvSpPr>
          <p:cNvPr id="13" name="TextBox 12">
            <a:extLst>
              <a:ext uri="{FF2B5EF4-FFF2-40B4-BE49-F238E27FC236}">
                <a16:creationId xmlns:a16="http://schemas.microsoft.com/office/drawing/2014/main" id="{C2F6D0C5-3393-4074-9D07-D2DA56DF855F}"/>
              </a:ext>
            </a:extLst>
          </p:cNvPr>
          <p:cNvSpPr txBox="1"/>
          <p:nvPr/>
        </p:nvSpPr>
        <p:spPr>
          <a:xfrm>
            <a:off x="1894037" y="2586721"/>
            <a:ext cx="7195642" cy="584775"/>
          </a:xfrm>
          <a:prstGeom prst="rect">
            <a:avLst/>
          </a:prstGeom>
          <a:noFill/>
        </p:spPr>
        <p:txBody>
          <a:bodyPr wrap="square" rtlCol="0">
            <a:spAutoFit/>
          </a:bodyPr>
          <a:lstStyle/>
          <a:p>
            <a:r>
              <a:rPr lang="en-GB" sz="1600" b="1" dirty="0">
                <a:solidFill>
                  <a:schemeClr val="accent1">
                    <a:lumMod val="50000"/>
                  </a:schemeClr>
                </a:solidFill>
                <a:effectLst/>
                <a:ea typeface="Calibri" panose="020F0502020204030204" pitchFamily="34" charset="0"/>
                <a:cs typeface="Times New Roman" panose="02020603050405020304" pitchFamily="18" charset="0"/>
              </a:rPr>
              <a:t>Resourcing requirements</a:t>
            </a:r>
            <a:endParaRPr lang="en-GB" sz="1600" dirty="0">
              <a:solidFill>
                <a:srgbClr val="C00000"/>
              </a:solidFill>
              <a:effectLst/>
              <a:ea typeface="Calibri" panose="020F0502020204030204" pitchFamily="34" charset="0"/>
              <a:cs typeface="Times New Roman" panose="02020603050405020304" pitchFamily="18" charset="0"/>
            </a:endParaRPr>
          </a:p>
          <a:p>
            <a:r>
              <a:rPr lang="en-GB" sz="1600" b="1" dirty="0">
                <a:solidFill>
                  <a:schemeClr val="accent1">
                    <a:lumMod val="50000"/>
                  </a:schemeClr>
                </a:solidFill>
                <a:cs typeface="Times New Roman" panose="02020603050405020304" pitchFamily="18" charset="0"/>
              </a:rPr>
              <a:t>= £588,120 </a:t>
            </a:r>
            <a:r>
              <a:rPr lang="en-GB" sz="1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2 x Band F (supervisors) and 12 x Band E (operators)</a:t>
            </a:r>
            <a:endParaRPr lang="en-GB" sz="1100" dirty="0"/>
          </a:p>
        </p:txBody>
      </p:sp>
      <p:pic>
        <p:nvPicPr>
          <p:cNvPr id="14" name="Picture 13">
            <a:extLst>
              <a:ext uri="{FF2B5EF4-FFF2-40B4-BE49-F238E27FC236}">
                <a16:creationId xmlns:a16="http://schemas.microsoft.com/office/drawing/2014/main" id="{767F6B76-BDF8-457F-8F5E-31655101020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6011" b="93443" l="9195" r="89080">
                        <a14:foregroundMark x1="36782" y1="37158" x2="36782" y2="37158"/>
                        <a14:foregroundMark x1="47126" y1="30601" x2="47126" y2="30601"/>
                        <a14:foregroundMark x1="46552" y1="6557" x2="46552" y2="6557"/>
                        <a14:foregroundMark x1="68966" y1="20219" x2="68966" y2="20219"/>
                        <a14:foregroundMark x1="45402" y1="93443" x2="45402" y2="93443"/>
                      </a14:backgroundRemoval>
                    </a14:imgEffect>
                  </a14:imgLayer>
                </a14:imgProps>
              </a:ext>
            </a:extLst>
          </a:blip>
          <a:stretch>
            <a:fillRect/>
          </a:stretch>
        </p:blipFill>
        <p:spPr>
          <a:xfrm>
            <a:off x="1247996" y="3380467"/>
            <a:ext cx="572895" cy="602528"/>
          </a:xfrm>
          <a:prstGeom prst="rect">
            <a:avLst/>
          </a:prstGeom>
        </p:spPr>
      </p:pic>
      <p:sp>
        <p:nvSpPr>
          <p:cNvPr id="15" name="TextBox 14">
            <a:extLst>
              <a:ext uri="{FF2B5EF4-FFF2-40B4-BE49-F238E27FC236}">
                <a16:creationId xmlns:a16="http://schemas.microsoft.com/office/drawing/2014/main" id="{19E4047A-9FEE-4CAB-BEBB-15486B590D82}"/>
              </a:ext>
            </a:extLst>
          </p:cNvPr>
          <p:cNvSpPr txBox="1"/>
          <p:nvPr/>
        </p:nvSpPr>
        <p:spPr>
          <a:xfrm>
            <a:off x="1925296" y="3365134"/>
            <a:ext cx="4796834" cy="584775"/>
          </a:xfrm>
          <a:prstGeom prst="rect">
            <a:avLst/>
          </a:prstGeom>
          <a:noFill/>
        </p:spPr>
        <p:txBody>
          <a:bodyPr wrap="square" rtlCol="0">
            <a:spAutoFit/>
          </a:bodyPr>
          <a:lstStyle/>
          <a:p>
            <a:r>
              <a:rPr lang="en-GB" sz="1600" b="1" dirty="0">
                <a:solidFill>
                  <a:schemeClr val="accent1">
                    <a:lumMod val="50000"/>
                  </a:schemeClr>
                </a:solidFill>
                <a:effectLst/>
                <a:ea typeface="Calibri" panose="020F0502020204030204" pitchFamily="34" charset="0"/>
                <a:cs typeface="Times New Roman" panose="02020603050405020304" pitchFamily="18" charset="0"/>
              </a:rPr>
              <a:t>Enabling technology </a:t>
            </a:r>
            <a:endParaRPr lang="en-GB" sz="1600" dirty="0">
              <a:solidFill>
                <a:schemeClr val="accent1">
                  <a:lumMod val="50000"/>
                </a:schemeClr>
              </a:solidFill>
              <a:ea typeface="Calibri" panose="020F0502020204030204" pitchFamily="34" charset="0"/>
              <a:cs typeface="Times New Roman" panose="02020603050405020304" pitchFamily="18" charset="0"/>
            </a:endParaRPr>
          </a:p>
          <a:p>
            <a:r>
              <a:rPr lang="en-GB" sz="1600" b="1" dirty="0">
                <a:solidFill>
                  <a:schemeClr val="accent1">
                    <a:lumMod val="50000"/>
                  </a:schemeClr>
                </a:solidFill>
                <a:ea typeface="Calibri" panose="020F0502020204030204" pitchFamily="34" charset="0"/>
                <a:cs typeface="Times New Roman" panose="02020603050405020304" pitchFamily="18" charset="0"/>
              </a:rPr>
              <a:t>= £36,144 </a:t>
            </a:r>
            <a:r>
              <a:rPr lang="en-GB" sz="1100" b="1" dirty="0">
                <a:solidFill>
                  <a:schemeClr val="accent1">
                    <a:lumMod val="50000"/>
                  </a:schemeClr>
                </a:solidFill>
                <a:latin typeface="Arial" panose="020B0604020202020204" pitchFamily="34" charset="0"/>
                <a:ea typeface="Calibri" panose="020F0502020204030204" pitchFamily="34" charset="0"/>
                <a:cs typeface="Times New Roman" panose="02020603050405020304" pitchFamily="18" charset="0"/>
              </a:rPr>
              <a:t>to upgrade and replace existing technology</a:t>
            </a:r>
            <a:endParaRPr lang="en-GB" sz="1100" b="1" dirty="0">
              <a:solidFill>
                <a:schemeClr val="accent1">
                  <a:lumMod val="50000"/>
                </a:schemeClr>
              </a:solidFill>
            </a:endParaRPr>
          </a:p>
        </p:txBody>
      </p:sp>
      <p:grpSp>
        <p:nvGrpSpPr>
          <p:cNvPr id="18" name="Group 17">
            <a:extLst>
              <a:ext uri="{FF2B5EF4-FFF2-40B4-BE49-F238E27FC236}">
                <a16:creationId xmlns:a16="http://schemas.microsoft.com/office/drawing/2014/main" id="{DE116665-7610-4739-8CFF-30F6BE6E9F95}"/>
              </a:ext>
            </a:extLst>
          </p:cNvPr>
          <p:cNvGrpSpPr/>
          <p:nvPr/>
        </p:nvGrpSpPr>
        <p:grpSpPr>
          <a:xfrm>
            <a:off x="706170" y="2344855"/>
            <a:ext cx="468564" cy="1423631"/>
            <a:chOff x="809581" y="4421549"/>
            <a:chExt cx="468564" cy="1567933"/>
          </a:xfrm>
        </p:grpSpPr>
        <p:cxnSp>
          <p:nvCxnSpPr>
            <p:cNvPr id="19" name="Straight Connector 18">
              <a:extLst>
                <a:ext uri="{FF2B5EF4-FFF2-40B4-BE49-F238E27FC236}">
                  <a16:creationId xmlns:a16="http://schemas.microsoft.com/office/drawing/2014/main" id="{73BAC73D-7D70-4407-A438-12947DC34173}"/>
                </a:ext>
              </a:extLst>
            </p:cNvPr>
            <p:cNvCxnSpPr>
              <a:cxnSpLocks/>
            </p:cNvCxnSpPr>
            <p:nvPr/>
          </p:nvCxnSpPr>
          <p:spPr>
            <a:xfrm>
              <a:off x="814812" y="4421549"/>
              <a:ext cx="0" cy="1563759"/>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5164E20-3C6A-47F7-8392-307CAD7E821D}"/>
                </a:ext>
              </a:extLst>
            </p:cNvPr>
            <p:cNvCxnSpPr>
              <a:cxnSpLocks/>
            </p:cNvCxnSpPr>
            <p:nvPr/>
          </p:nvCxnSpPr>
          <p:spPr>
            <a:xfrm>
              <a:off x="814811" y="5069066"/>
              <a:ext cx="463334"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25EC540-AEFD-4090-9DF0-0DAF98C7B7EE}"/>
                </a:ext>
              </a:extLst>
            </p:cNvPr>
            <p:cNvCxnSpPr/>
            <p:nvPr/>
          </p:nvCxnSpPr>
          <p:spPr>
            <a:xfrm>
              <a:off x="809581" y="5989482"/>
              <a:ext cx="463334"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4" name="TextBox 23">
            <a:extLst>
              <a:ext uri="{FF2B5EF4-FFF2-40B4-BE49-F238E27FC236}">
                <a16:creationId xmlns:a16="http://schemas.microsoft.com/office/drawing/2014/main" id="{7564A55B-8D3D-4398-96AC-482B7D556672}"/>
              </a:ext>
            </a:extLst>
          </p:cNvPr>
          <p:cNvSpPr txBox="1"/>
          <p:nvPr/>
        </p:nvSpPr>
        <p:spPr>
          <a:xfrm>
            <a:off x="594504" y="1240845"/>
            <a:ext cx="6120142" cy="584775"/>
          </a:xfrm>
          <a:prstGeom prst="rect">
            <a:avLst/>
          </a:prstGeom>
          <a:noFill/>
        </p:spPr>
        <p:txBody>
          <a:bodyPr wrap="square">
            <a:spAutoFit/>
          </a:bodyPr>
          <a:lstStyle/>
          <a:p>
            <a:endParaRPr lang="en-GB" sz="1600" dirty="0">
              <a:solidFill>
                <a:schemeClr val="accent1">
                  <a:lumMod val="50000"/>
                </a:schemeClr>
              </a:solidFill>
              <a:latin typeface="Arial" panose="020B0604020202020204" pitchFamily="34" charset="0"/>
              <a:cs typeface="Times New Roman" panose="02020603050405020304" pitchFamily="18" charset="0"/>
            </a:endParaRPr>
          </a:p>
          <a:p>
            <a:r>
              <a:rPr lang="en-GB" sz="1600" b="1" dirty="0">
                <a:solidFill>
                  <a:schemeClr val="accent1">
                    <a:lumMod val="50000"/>
                  </a:schemeClr>
                </a:solidFill>
                <a:cs typeface="Times New Roman" panose="02020603050405020304" pitchFamily="18" charset="0"/>
              </a:rPr>
              <a:t>A 24/7 </a:t>
            </a:r>
            <a:r>
              <a:rPr lang="en-GB" sz="1600" b="1" u="sng" dirty="0">
                <a:solidFill>
                  <a:schemeClr val="accent1">
                    <a:lumMod val="50000"/>
                  </a:schemeClr>
                </a:solidFill>
                <a:cs typeface="Times New Roman" panose="02020603050405020304" pitchFamily="18" charset="0"/>
              </a:rPr>
              <a:t>Digital Contact and Engagement Desk </a:t>
            </a:r>
            <a:r>
              <a:rPr lang="en-GB" sz="1600" b="1" dirty="0">
                <a:solidFill>
                  <a:schemeClr val="accent1">
                    <a:lumMod val="50000"/>
                  </a:schemeClr>
                </a:solidFill>
                <a:cs typeface="Times New Roman" panose="02020603050405020304" pitchFamily="18" charset="0"/>
              </a:rPr>
              <a:t>would mean:</a:t>
            </a:r>
          </a:p>
        </p:txBody>
      </p:sp>
      <p:sp>
        <p:nvSpPr>
          <p:cNvPr id="25" name="Slide Number Placeholder 24">
            <a:extLst>
              <a:ext uri="{FF2B5EF4-FFF2-40B4-BE49-F238E27FC236}">
                <a16:creationId xmlns:a16="http://schemas.microsoft.com/office/drawing/2014/main" id="{681F5522-BD17-4DB3-8700-4B8A1A23F0F6}"/>
              </a:ext>
            </a:extLst>
          </p:cNvPr>
          <p:cNvSpPr>
            <a:spLocks noGrp="1"/>
          </p:cNvSpPr>
          <p:nvPr>
            <p:ph type="sldNum" sz="quarter" idx="12"/>
          </p:nvPr>
        </p:nvSpPr>
        <p:spPr/>
        <p:txBody>
          <a:bodyPr/>
          <a:lstStyle/>
          <a:p>
            <a:fld id="{046AE7D9-06D8-42AB-BAF4-6FFF83B838B4}" type="slidenum">
              <a:rPr lang="en-GB" smtClean="0"/>
              <a:t>4</a:t>
            </a:fld>
            <a:endParaRPr lang="en-GB"/>
          </a:p>
        </p:txBody>
      </p:sp>
    </p:spTree>
    <p:extLst>
      <p:ext uri="{BB962C8B-B14F-4D97-AF65-F5344CB8AC3E}">
        <p14:creationId xmlns:p14="http://schemas.microsoft.com/office/powerpoint/2010/main" val="340313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CF29211-728D-4AE8-B5B7-834E36DD42F6}"/>
              </a:ext>
            </a:extLst>
          </p:cNvPr>
          <p:cNvSpPr txBox="1"/>
          <p:nvPr/>
        </p:nvSpPr>
        <p:spPr>
          <a:xfrm>
            <a:off x="594504" y="408337"/>
            <a:ext cx="1658274" cy="369332"/>
          </a:xfrm>
          <a:prstGeom prst="rect">
            <a:avLst/>
          </a:prstGeom>
          <a:noFill/>
        </p:spPr>
        <p:txBody>
          <a:bodyPr wrap="none" rtlCol="0">
            <a:spAutoFit/>
          </a:bodyPr>
          <a:lstStyle/>
          <a:p>
            <a:r>
              <a:rPr lang="en-GB" dirty="0">
                <a:solidFill>
                  <a:schemeClr val="bg1"/>
                </a:solidFill>
              </a:rPr>
              <a:t>CCR investment</a:t>
            </a:r>
          </a:p>
        </p:txBody>
      </p:sp>
      <p:sp>
        <p:nvSpPr>
          <p:cNvPr id="7" name="Rectangle 6">
            <a:extLst>
              <a:ext uri="{FF2B5EF4-FFF2-40B4-BE49-F238E27FC236}">
                <a16:creationId xmlns:a16="http://schemas.microsoft.com/office/drawing/2014/main" id="{AA3274B8-C7FC-4702-9649-4FD41B148B1C}"/>
              </a:ext>
            </a:extLst>
          </p:cNvPr>
          <p:cNvSpPr/>
          <p:nvPr/>
        </p:nvSpPr>
        <p:spPr>
          <a:xfrm>
            <a:off x="522076" y="467732"/>
            <a:ext cx="8658132" cy="80575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8F369F5A-00FA-45CC-9F67-8B73E8CB2C84}"/>
              </a:ext>
            </a:extLst>
          </p:cNvPr>
          <p:cNvSpPr txBox="1"/>
          <p:nvPr/>
        </p:nvSpPr>
        <p:spPr>
          <a:xfrm>
            <a:off x="706170" y="829871"/>
            <a:ext cx="2945230" cy="369332"/>
          </a:xfrm>
          <a:prstGeom prst="rect">
            <a:avLst/>
          </a:prstGeom>
          <a:noFill/>
        </p:spPr>
        <p:txBody>
          <a:bodyPr wrap="none" rtlCol="0">
            <a:spAutoFit/>
          </a:bodyPr>
          <a:lstStyle/>
          <a:p>
            <a:r>
              <a:rPr lang="en-GB" dirty="0">
                <a:solidFill>
                  <a:schemeClr val="bg1"/>
                </a:solidFill>
              </a:rPr>
              <a:t> </a:t>
            </a:r>
            <a:r>
              <a:rPr lang="en-GB" b="1" u="sng" dirty="0">
                <a:solidFill>
                  <a:schemeClr val="bg1"/>
                </a:solidFill>
              </a:rPr>
              <a:t>Rapid Video Response (RVR)</a:t>
            </a:r>
          </a:p>
        </p:txBody>
      </p:sp>
      <p:sp>
        <p:nvSpPr>
          <p:cNvPr id="11" name="TextBox 10">
            <a:extLst>
              <a:ext uri="{FF2B5EF4-FFF2-40B4-BE49-F238E27FC236}">
                <a16:creationId xmlns:a16="http://schemas.microsoft.com/office/drawing/2014/main" id="{17078BC1-067B-4C18-B95D-99F5E788643E}"/>
              </a:ext>
            </a:extLst>
          </p:cNvPr>
          <p:cNvSpPr txBox="1"/>
          <p:nvPr/>
        </p:nvSpPr>
        <p:spPr>
          <a:xfrm>
            <a:off x="450410" y="1440466"/>
            <a:ext cx="11599751" cy="338554"/>
          </a:xfrm>
          <a:prstGeom prst="rect">
            <a:avLst/>
          </a:prstGeom>
          <a:noFill/>
        </p:spPr>
        <p:txBody>
          <a:bodyPr wrap="square">
            <a:spAutoFit/>
          </a:bodyPr>
          <a:lstStyle/>
          <a:p>
            <a:r>
              <a:rPr lang="en-GB" sz="1600" b="1" dirty="0">
                <a:solidFill>
                  <a:schemeClr val="accent1">
                    <a:lumMod val="50000"/>
                  </a:schemeClr>
                </a:solidFill>
              </a:rPr>
              <a:t>“In domestic abuse cases, a rapid video connection leads to higher victim satisfaction.” </a:t>
            </a:r>
            <a:r>
              <a:rPr lang="en-GB" sz="1600" i="1" dirty="0">
                <a:solidFill>
                  <a:schemeClr val="accent1">
                    <a:lumMod val="50000"/>
                  </a:schemeClr>
                </a:solidFill>
              </a:rPr>
              <a:t>The Police Foundation, 2022. </a:t>
            </a:r>
          </a:p>
        </p:txBody>
      </p:sp>
      <p:pic>
        <p:nvPicPr>
          <p:cNvPr id="12" name="Picture 11">
            <a:extLst>
              <a:ext uri="{FF2B5EF4-FFF2-40B4-BE49-F238E27FC236}">
                <a16:creationId xmlns:a16="http://schemas.microsoft.com/office/drawing/2014/main" id="{9811E377-AF00-4C08-B5FC-36A3AA3D6335}"/>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84677" y1="81148" x2="84677" y2="81148"/>
                      </a14:backgroundRemoval>
                    </a14:imgEffect>
                  </a14:imgLayer>
                </a14:imgProps>
              </a:ext>
            </a:extLst>
          </a:blip>
          <a:stretch>
            <a:fillRect/>
          </a:stretch>
        </p:blipFill>
        <p:spPr>
          <a:xfrm>
            <a:off x="1332464" y="4807456"/>
            <a:ext cx="531797" cy="523220"/>
          </a:xfrm>
          <a:prstGeom prst="rect">
            <a:avLst/>
          </a:prstGeom>
        </p:spPr>
      </p:pic>
      <p:sp>
        <p:nvSpPr>
          <p:cNvPr id="13" name="TextBox 12">
            <a:extLst>
              <a:ext uri="{FF2B5EF4-FFF2-40B4-BE49-F238E27FC236}">
                <a16:creationId xmlns:a16="http://schemas.microsoft.com/office/drawing/2014/main" id="{599B60FD-E58D-41E6-BEB0-2B9031660D6A}"/>
              </a:ext>
            </a:extLst>
          </p:cNvPr>
          <p:cNvSpPr txBox="1"/>
          <p:nvPr/>
        </p:nvSpPr>
        <p:spPr>
          <a:xfrm>
            <a:off x="1997448" y="4852983"/>
            <a:ext cx="3679075" cy="754053"/>
          </a:xfrm>
          <a:prstGeom prst="rect">
            <a:avLst/>
          </a:prstGeom>
          <a:noFill/>
        </p:spPr>
        <p:txBody>
          <a:bodyPr wrap="square" rtlCol="0">
            <a:spAutoFit/>
          </a:bodyPr>
          <a:lstStyle/>
          <a:p>
            <a:r>
              <a:rPr lang="en-GB" sz="1600" b="1" dirty="0">
                <a:solidFill>
                  <a:schemeClr val="accent1">
                    <a:lumMod val="50000"/>
                  </a:schemeClr>
                </a:solidFill>
                <a:effectLst/>
                <a:ea typeface="Calibri" panose="020F0502020204030204" pitchFamily="34" charset="0"/>
                <a:cs typeface="Times New Roman" panose="02020603050405020304" pitchFamily="18" charset="0"/>
              </a:rPr>
              <a:t>Resourcing requirements</a:t>
            </a:r>
            <a:endParaRPr lang="en-GB" sz="1600" dirty="0">
              <a:solidFill>
                <a:srgbClr val="C00000"/>
              </a:solidFill>
              <a:effectLst/>
              <a:ea typeface="Calibri" panose="020F0502020204030204" pitchFamily="34" charset="0"/>
              <a:cs typeface="Times New Roman" panose="02020603050405020304" pitchFamily="18" charset="0"/>
            </a:endParaRPr>
          </a:p>
          <a:p>
            <a:r>
              <a:rPr lang="en-GB" sz="1600" b="1" dirty="0">
                <a:solidFill>
                  <a:schemeClr val="accent1">
                    <a:lumMod val="50000"/>
                  </a:schemeClr>
                </a:solidFill>
                <a:cs typeface="Times New Roman" panose="02020603050405020304" pitchFamily="18" charset="0"/>
              </a:rPr>
              <a:t>= £586,670 </a:t>
            </a:r>
            <a:r>
              <a:rPr lang="en-GB" sz="1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 </a:t>
            </a:r>
            <a:r>
              <a:rPr lang="en-GB" sz="1100" dirty="0">
                <a:solidFill>
                  <a:srgbClr val="C00000"/>
                </a:solidFill>
                <a:latin typeface="Arial" panose="020B0604020202020204" pitchFamily="34" charset="0"/>
                <a:cs typeface="Times New Roman" panose="02020603050405020304" pitchFamily="18" charset="0"/>
              </a:rPr>
              <a:t>5 officers (PCs), 2 Sgt, PM (Band G), 2 dispatchers (Band D), 1 analyst (Band E)</a:t>
            </a:r>
          </a:p>
        </p:txBody>
      </p:sp>
      <p:pic>
        <p:nvPicPr>
          <p:cNvPr id="14" name="Picture 13">
            <a:extLst>
              <a:ext uri="{FF2B5EF4-FFF2-40B4-BE49-F238E27FC236}">
                <a16:creationId xmlns:a16="http://schemas.microsoft.com/office/drawing/2014/main" id="{AE9090E6-B9B2-4ABA-B4C8-398FFFDB8325}"/>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6011" b="93443" l="9195" r="89080">
                        <a14:foregroundMark x1="36782" y1="37158" x2="36782" y2="37158"/>
                        <a14:foregroundMark x1="47126" y1="30601" x2="47126" y2="30601"/>
                        <a14:foregroundMark x1="46552" y1="6557" x2="46552" y2="6557"/>
                        <a14:foregroundMark x1="68966" y1="20219" x2="68966" y2="20219"/>
                        <a14:foregroundMark x1="45402" y1="93443" x2="45402" y2="93443"/>
                      </a14:backgroundRemoval>
                    </a14:imgEffect>
                  </a14:imgLayer>
                </a14:imgProps>
              </a:ext>
            </a:extLst>
          </a:blip>
          <a:stretch>
            <a:fillRect/>
          </a:stretch>
        </p:blipFill>
        <p:spPr>
          <a:xfrm>
            <a:off x="1351407" y="5646729"/>
            <a:ext cx="572895" cy="602528"/>
          </a:xfrm>
          <a:prstGeom prst="rect">
            <a:avLst/>
          </a:prstGeom>
        </p:spPr>
      </p:pic>
      <p:sp>
        <p:nvSpPr>
          <p:cNvPr id="15" name="TextBox 14">
            <a:extLst>
              <a:ext uri="{FF2B5EF4-FFF2-40B4-BE49-F238E27FC236}">
                <a16:creationId xmlns:a16="http://schemas.microsoft.com/office/drawing/2014/main" id="{8C417036-0B63-4D4F-AD11-5399D51B6F83}"/>
              </a:ext>
            </a:extLst>
          </p:cNvPr>
          <p:cNvSpPr txBox="1"/>
          <p:nvPr/>
        </p:nvSpPr>
        <p:spPr>
          <a:xfrm>
            <a:off x="2028707" y="5631396"/>
            <a:ext cx="4796834" cy="584775"/>
          </a:xfrm>
          <a:prstGeom prst="rect">
            <a:avLst/>
          </a:prstGeom>
          <a:noFill/>
        </p:spPr>
        <p:txBody>
          <a:bodyPr wrap="square" rtlCol="0">
            <a:spAutoFit/>
          </a:bodyPr>
          <a:lstStyle/>
          <a:p>
            <a:r>
              <a:rPr lang="en-GB" sz="1600" b="1" dirty="0">
                <a:solidFill>
                  <a:schemeClr val="accent1">
                    <a:lumMod val="50000"/>
                  </a:schemeClr>
                </a:solidFill>
                <a:effectLst/>
                <a:ea typeface="Calibri" panose="020F0502020204030204" pitchFamily="34" charset="0"/>
                <a:cs typeface="Times New Roman" panose="02020603050405020304" pitchFamily="18" charset="0"/>
              </a:rPr>
              <a:t>Enabling technology </a:t>
            </a:r>
            <a:endParaRPr lang="en-GB" sz="1600" dirty="0">
              <a:solidFill>
                <a:schemeClr val="accent1">
                  <a:lumMod val="50000"/>
                </a:schemeClr>
              </a:solidFill>
              <a:ea typeface="Calibri" panose="020F0502020204030204" pitchFamily="34" charset="0"/>
              <a:cs typeface="Times New Roman" panose="02020603050405020304" pitchFamily="18" charset="0"/>
            </a:endParaRPr>
          </a:p>
          <a:p>
            <a:r>
              <a:rPr lang="en-GB" sz="1600" b="1" dirty="0">
                <a:solidFill>
                  <a:schemeClr val="accent1">
                    <a:lumMod val="50000"/>
                  </a:schemeClr>
                </a:solidFill>
                <a:ea typeface="Calibri" panose="020F0502020204030204" pitchFamily="34" charset="0"/>
                <a:cs typeface="Times New Roman" panose="02020603050405020304" pitchFamily="18" charset="0"/>
              </a:rPr>
              <a:t>= £35,000 </a:t>
            </a:r>
            <a:endParaRPr lang="en-GB" sz="1100" dirty="0">
              <a:solidFill>
                <a:srgbClr val="C00000"/>
              </a:solidFill>
            </a:endParaRPr>
          </a:p>
        </p:txBody>
      </p:sp>
      <p:sp>
        <p:nvSpPr>
          <p:cNvPr id="16" name="TextBox 15">
            <a:extLst>
              <a:ext uri="{FF2B5EF4-FFF2-40B4-BE49-F238E27FC236}">
                <a16:creationId xmlns:a16="http://schemas.microsoft.com/office/drawing/2014/main" id="{5A7F4D3D-93D4-41EA-9706-4BADFDA2D3EB}"/>
              </a:ext>
            </a:extLst>
          </p:cNvPr>
          <p:cNvSpPr txBox="1"/>
          <p:nvPr/>
        </p:nvSpPr>
        <p:spPr>
          <a:xfrm>
            <a:off x="6408883" y="4955575"/>
            <a:ext cx="5415124" cy="1815882"/>
          </a:xfrm>
          <a:prstGeom prst="rect">
            <a:avLst/>
          </a:prstGeom>
          <a:noFill/>
        </p:spPr>
        <p:txBody>
          <a:bodyPr wrap="square" rtlCol="0">
            <a:spAutoFit/>
          </a:bodyPr>
          <a:lstStyle/>
          <a:p>
            <a:pPr marL="285750"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Better engagement with vulnerable victims, leading to greater likelihood of supporting prosecution.</a:t>
            </a:r>
          </a:p>
          <a:p>
            <a:pPr marL="285750"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Better allocation of resources to meet the specific needs of domestic abuse victims. </a:t>
            </a:r>
          </a:p>
          <a:p>
            <a:pPr marL="285750"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Higher satisfaction levels among domestic abuse victims using the RVR solution. </a:t>
            </a:r>
          </a:p>
          <a:p>
            <a:endParaRPr lang="en-GB" sz="1600" b="1" dirty="0">
              <a:solidFill>
                <a:schemeClr val="accent1">
                  <a:lumMod val="50000"/>
                </a:schemeClr>
              </a:solidFill>
            </a:endParaRPr>
          </a:p>
        </p:txBody>
      </p:sp>
      <p:sp>
        <p:nvSpPr>
          <p:cNvPr id="17" name="Arrow: Right 16">
            <a:extLst>
              <a:ext uri="{FF2B5EF4-FFF2-40B4-BE49-F238E27FC236}">
                <a16:creationId xmlns:a16="http://schemas.microsoft.com/office/drawing/2014/main" id="{5531383C-3D78-4D6C-92BA-A7C7AEFC3700}"/>
              </a:ext>
            </a:extLst>
          </p:cNvPr>
          <p:cNvSpPr/>
          <p:nvPr/>
        </p:nvSpPr>
        <p:spPr>
          <a:xfrm>
            <a:off x="5793005" y="5336906"/>
            <a:ext cx="327432" cy="638123"/>
          </a:xfrm>
          <a:prstGeom prst="right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 name="Group 17">
            <a:extLst>
              <a:ext uri="{FF2B5EF4-FFF2-40B4-BE49-F238E27FC236}">
                <a16:creationId xmlns:a16="http://schemas.microsoft.com/office/drawing/2014/main" id="{5E03F462-7649-43E3-94A2-7F2A21650290}"/>
              </a:ext>
            </a:extLst>
          </p:cNvPr>
          <p:cNvGrpSpPr/>
          <p:nvPr/>
        </p:nvGrpSpPr>
        <p:grpSpPr>
          <a:xfrm>
            <a:off x="809581" y="3474265"/>
            <a:ext cx="468564" cy="2560482"/>
            <a:chOff x="809581" y="3429000"/>
            <a:chExt cx="468564" cy="2560482"/>
          </a:xfrm>
        </p:grpSpPr>
        <p:cxnSp>
          <p:nvCxnSpPr>
            <p:cNvPr id="19" name="Straight Connector 18">
              <a:extLst>
                <a:ext uri="{FF2B5EF4-FFF2-40B4-BE49-F238E27FC236}">
                  <a16:creationId xmlns:a16="http://schemas.microsoft.com/office/drawing/2014/main" id="{4CAED3A2-27AE-445D-8BFD-BE5E24B40ED4}"/>
                </a:ext>
              </a:extLst>
            </p:cNvPr>
            <p:cNvCxnSpPr/>
            <p:nvPr/>
          </p:nvCxnSpPr>
          <p:spPr>
            <a:xfrm>
              <a:off x="814812" y="3429000"/>
              <a:ext cx="0" cy="2556308"/>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4D31DCF-200B-43CD-928B-A000A14B36AA}"/>
                </a:ext>
              </a:extLst>
            </p:cNvPr>
            <p:cNvCxnSpPr>
              <a:cxnSpLocks/>
            </p:cNvCxnSpPr>
            <p:nvPr/>
          </p:nvCxnSpPr>
          <p:spPr>
            <a:xfrm>
              <a:off x="814811" y="5069066"/>
              <a:ext cx="463334"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3E6A73E-C946-4F85-9084-2E20CDFB7D61}"/>
                </a:ext>
              </a:extLst>
            </p:cNvPr>
            <p:cNvCxnSpPr/>
            <p:nvPr/>
          </p:nvCxnSpPr>
          <p:spPr>
            <a:xfrm>
              <a:off x="809581" y="5989482"/>
              <a:ext cx="463334" cy="0"/>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2E1F90E7-49CB-4061-997A-92498BB40DF7}"/>
              </a:ext>
            </a:extLst>
          </p:cNvPr>
          <p:cNvSpPr txBox="1"/>
          <p:nvPr/>
        </p:nvSpPr>
        <p:spPr>
          <a:xfrm>
            <a:off x="522076" y="2894428"/>
            <a:ext cx="7655557" cy="1815882"/>
          </a:xfrm>
          <a:prstGeom prst="rect">
            <a:avLst/>
          </a:prstGeom>
          <a:noFill/>
        </p:spPr>
        <p:txBody>
          <a:bodyPr wrap="none" rtlCol="0">
            <a:spAutoFit/>
          </a:bodyPr>
          <a:lstStyle/>
          <a:p>
            <a:endParaRPr lang="en-GB" sz="1400" dirty="0">
              <a:latin typeface="Arial" panose="020B0604020202020204" pitchFamily="34" charset="0"/>
              <a:cs typeface="Times New Roman" panose="02020603050405020304" pitchFamily="18" charset="0"/>
            </a:endParaRPr>
          </a:p>
          <a:p>
            <a:r>
              <a:rPr lang="en-GB" sz="1600" b="1" u="sng" dirty="0">
                <a:solidFill>
                  <a:schemeClr val="accent1">
                    <a:lumMod val="50000"/>
                  </a:schemeClr>
                </a:solidFill>
                <a:cs typeface="Times New Roman" panose="02020603050405020304" pitchFamily="18" charset="0"/>
              </a:rPr>
              <a:t>Rapid Video Response</a:t>
            </a:r>
            <a:r>
              <a:rPr lang="en-GB" sz="1600" b="1" dirty="0">
                <a:solidFill>
                  <a:schemeClr val="accent1">
                    <a:lumMod val="50000"/>
                  </a:schemeClr>
                </a:solidFill>
                <a:cs typeface="Times New Roman" panose="02020603050405020304" pitchFamily="18" charset="0"/>
              </a:rPr>
              <a:t> would mean:</a:t>
            </a:r>
          </a:p>
          <a:p>
            <a:pPr lvl="1"/>
            <a:endParaRPr lang="en-GB" sz="1600" dirty="0">
              <a:solidFill>
                <a:schemeClr val="accent1">
                  <a:lumMod val="50000"/>
                </a:schemeClr>
              </a:solidFill>
              <a:cs typeface="Times New Roman" panose="02020603050405020304" pitchFamily="18" charset="0"/>
            </a:endParaRPr>
          </a:p>
          <a:p>
            <a:pPr marL="742950" lvl="1"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‘First response’ from a trained officer is faster and can be more convenient.</a:t>
            </a:r>
          </a:p>
          <a:p>
            <a:pPr marL="742950" lvl="1"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Dynamic assessment of severity of incidents and therefore safeguarding needs.</a:t>
            </a:r>
          </a:p>
          <a:p>
            <a:pPr marL="742950" lvl="1" indent="-285750">
              <a:buFont typeface="Arial" panose="020B0604020202020204" pitchFamily="34" charset="0"/>
              <a:buChar char="•"/>
            </a:pPr>
            <a:r>
              <a:rPr lang="en-GB" sz="1600" b="1" dirty="0">
                <a:solidFill>
                  <a:schemeClr val="accent1">
                    <a:lumMod val="50000"/>
                  </a:schemeClr>
                </a:solidFill>
                <a:cs typeface="Times New Roman" panose="02020603050405020304" pitchFamily="18" charset="0"/>
              </a:rPr>
              <a:t>Early evidence capture and victim statements. </a:t>
            </a:r>
            <a:endParaRPr lang="en-GB" sz="1600" b="1" dirty="0">
              <a:solidFill>
                <a:schemeClr val="accent1">
                  <a:lumMod val="50000"/>
                </a:schemeClr>
              </a:solidFill>
            </a:endParaRPr>
          </a:p>
          <a:p>
            <a:endParaRPr lang="en-GB" dirty="0"/>
          </a:p>
        </p:txBody>
      </p:sp>
      <p:sp>
        <p:nvSpPr>
          <p:cNvPr id="4" name="TextBox 3">
            <a:extLst>
              <a:ext uri="{FF2B5EF4-FFF2-40B4-BE49-F238E27FC236}">
                <a16:creationId xmlns:a16="http://schemas.microsoft.com/office/drawing/2014/main" id="{067BE39E-A851-41E5-A455-F85DEB31D91A}"/>
              </a:ext>
            </a:extLst>
          </p:cNvPr>
          <p:cNvSpPr txBox="1"/>
          <p:nvPr/>
        </p:nvSpPr>
        <p:spPr>
          <a:xfrm>
            <a:off x="469471" y="1698084"/>
            <a:ext cx="11301931" cy="2739211"/>
          </a:xfrm>
          <a:prstGeom prst="rect">
            <a:avLst/>
          </a:prstGeom>
          <a:noFill/>
        </p:spPr>
        <p:txBody>
          <a:bodyPr wrap="square" rtlCol="0">
            <a:spAutoFit/>
          </a:bodyPr>
          <a:lstStyle/>
          <a:p>
            <a:r>
              <a:rPr lang="en-GB" sz="1600" b="1" dirty="0">
                <a:solidFill>
                  <a:schemeClr val="accent1">
                    <a:lumMod val="50000"/>
                  </a:schemeClr>
                </a:solidFill>
                <a:effectLst/>
                <a:ea typeface="Calibri" panose="020F0502020204030204" pitchFamily="34" charset="0"/>
                <a:cs typeface="Times New Roman" panose="02020603050405020304" pitchFamily="18" charset="0"/>
              </a:rPr>
              <a:t>With the rapidly increasing volume of demand reaching police control rooms, and the growing complexity of the calls they receive, innovative solutions are needed if we are to manage that demand as effectively as possible for both the force and for our service users. This is particularly the case for vulnerable </a:t>
            </a:r>
            <a:r>
              <a:rPr lang="en-GB" sz="1600" b="1" dirty="0">
                <a:solidFill>
                  <a:schemeClr val="accent1">
                    <a:lumMod val="50000"/>
                  </a:schemeClr>
                </a:solidFill>
                <a:ea typeface="Calibri" panose="020F0502020204030204" pitchFamily="34" charset="0"/>
                <a:cs typeface="Times New Roman" panose="02020603050405020304" pitchFamily="18" charset="0"/>
              </a:rPr>
              <a:t>people </a:t>
            </a:r>
            <a:r>
              <a:rPr lang="en-GB" sz="1600" b="1" dirty="0">
                <a:solidFill>
                  <a:schemeClr val="accent1">
                    <a:lumMod val="50000"/>
                  </a:schemeClr>
                </a:solidFill>
                <a:effectLst/>
                <a:ea typeface="Calibri" panose="020F0502020204030204" pitchFamily="34" charset="0"/>
                <a:cs typeface="Times New Roman" panose="02020603050405020304" pitchFamily="18" charset="0"/>
              </a:rPr>
              <a:t> making contact </a:t>
            </a:r>
            <a:r>
              <a:rPr lang="en-GB" sz="1600" b="1" dirty="0">
                <a:solidFill>
                  <a:schemeClr val="accent1">
                    <a:lumMod val="50000"/>
                  </a:schemeClr>
                </a:solidFill>
                <a:ea typeface="Calibri" panose="020F0502020204030204" pitchFamily="34" charset="0"/>
                <a:cs typeface="Times New Roman" panose="02020603050405020304" pitchFamily="18" charset="0"/>
              </a:rPr>
              <a:t>during or  immediately after domestic abuse incidents who require tailored support and safeguarding. </a:t>
            </a:r>
          </a:p>
          <a:p>
            <a:r>
              <a:rPr lang="en-GB" sz="1600" b="1" dirty="0">
                <a:solidFill>
                  <a:schemeClr val="accent1">
                    <a:lumMod val="50000"/>
                  </a:schemeClr>
                </a:solidFill>
                <a:effectLst/>
                <a:ea typeface="Calibri" panose="020F0502020204030204" pitchFamily="34" charset="0"/>
                <a:cs typeface="Times New Roman" panose="02020603050405020304" pitchFamily="18" charset="0"/>
              </a:rPr>
              <a:t>Forces that have already adopted </a:t>
            </a:r>
            <a:r>
              <a:rPr lang="en-GB" sz="1600" b="1" dirty="0">
                <a:solidFill>
                  <a:schemeClr val="accent1">
                    <a:lumMod val="50000"/>
                  </a:schemeClr>
                </a:solidFill>
                <a:ea typeface="Calibri" panose="020F0502020204030204" pitchFamily="34" charset="0"/>
                <a:cs typeface="Times New Roman" panose="02020603050405020304" pitchFamily="18" charset="0"/>
              </a:rPr>
              <a:t>RVR have reported increased levels of victim satisfaction and engagement with the Police.</a:t>
            </a:r>
          </a:p>
          <a:p>
            <a:endParaRPr lang="en-GB" sz="1600" b="1" dirty="0">
              <a:solidFill>
                <a:schemeClr val="accent1">
                  <a:lumMod val="50000"/>
                </a:schemeClr>
              </a:solidFill>
              <a:ea typeface="Calibri" panose="020F0502020204030204" pitchFamily="34" charset="0"/>
              <a:cs typeface="Times New Roman" panose="02020603050405020304" pitchFamily="18" charset="0"/>
            </a:endParaRPr>
          </a:p>
          <a:p>
            <a:endParaRPr lang="en-GB" sz="1600" b="1" dirty="0">
              <a:solidFill>
                <a:schemeClr val="accent1">
                  <a:lumMod val="50000"/>
                </a:schemeClr>
              </a:solidFill>
              <a:ea typeface="Calibri" panose="020F0502020204030204" pitchFamily="34" charset="0"/>
              <a:cs typeface="Times New Roman" panose="02020603050405020304" pitchFamily="18" charset="0"/>
            </a:endParaRPr>
          </a:p>
          <a:p>
            <a:endParaRPr lang="en-GB" sz="1600" b="1" dirty="0">
              <a:solidFill>
                <a:schemeClr val="accent1">
                  <a:lumMod val="50000"/>
                </a:schemeClr>
              </a:solidFill>
              <a:ea typeface="Calibri" panose="020F0502020204030204" pitchFamily="34" charset="0"/>
              <a:cs typeface="Times New Roman" panose="02020603050405020304" pitchFamily="18" charset="0"/>
            </a:endParaRPr>
          </a:p>
          <a:p>
            <a:endParaRPr lang="en-GB" sz="1600" b="1" dirty="0">
              <a:solidFill>
                <a:schemeClr val="accent1">
                  <a:lumMod val="50000"/>
                </a:schemeClr>
              </a:solidFill>
              <a:effectLst/>
              <a:ea typeface="Calibri" panose="020F0502020204030204" pitchFamily="34" charset="0"/>
              <a:cs typeface="Times New Roman" panose="02020603050405020304" pitchFamily="18" charset="0"/>
            </a:endParaRPr>
          </a:p>
          <a:p>
            <a:endParaRPr lang="en-GB" sz="1400" dirty="0"/>
          </a:p>
          <a:p>
            <a:endParaRPr lang="en-GB" sz="1400" dirty="0"/>
          </a:p>
        </p:txBody>
      </p:sp>
      <p:sp>
        <p:nvSpPr>
          <p:cNvPr id="2" name="Slide Number Placeholder 1">
            <a:extLst>
              <a:ext uri="{FF2B5EF4-FFF2-40B4-BE49-F238E27FC236}">
                <a16:creationId xmlns:a16="http://schemas.microsoft.com/office/drawing/2014/main" id="{F7C7A3BB-3140-4AB8-9470-0F59408576F5}"/>
              </a:ext>
            </a:extLst>
          </p:cNvPr>
          <p:cNvSpPr>
            <a:spLocks noGrp="1"/>
          </p:cNvSpPr>
          <p:nvPr>
            <p:ph type="sldNum" sz="quarter" idx="12"/>
          </p:nvPr>
        </p:nvSpPr>
        <p:spPr/>
        <p:txBody>
          <a:bodyPr/>
          <a:lstStyle/>
          <a:p>
            <a:fld id="{046AE7D9-06D8-42AB-BAF4-6FFF83B838B4}" type="slidenum">
              <a:rPr lang="en-GB" smtClean="0"/>
              <a:t>5</a:t>
            </a:fld>
            <a:endParaRPr lang="en-GB"/>
          </a:p>
        </p:txBody>
      </p:sp>
    </p:spTree>
    <p:extLst>
      <p:ext uri="{BB962C8B-B14F-4D97-AF65-F5344CB8AC3E}">
        <p14:creationId xmlns:p14="http://schemas.microsoft.com/office/powerpoint/2010/main" val="2558132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706</Words>
  <Application>Microsoft Office PowerPoint</Application>
  <PresentationFormat>Widescreen</PresentationFormat>
  <Paragraphs>73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Henderson, Fiona</dc:creator>
  <cp:lastModifiedBy>SKEVINGTON, David</cp:lastModifiedBy>
  <cp:revision>14</cp:revision>
  <cp:lastPrinted>2022-12-19T08:13:55Z</cp:lastPrinted>
  <dcterms:created xsi:type="dcterms:W3CDTF">2022-12-15T13:41:00Z</dcterms:created>
  <dcterms:modified xsi:type="dcterms:W3CDTF">2023-01-25T10:57:29Z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98ce926-556f-4b1d-a91b-c6365a99e315_Enabled">
    <vt:lpwstr>true</vt:lpwstr>
  </property>
  <property fmtid="{D5CDD505-2E9C-101B-9397-08002B2CF9AE}" pid="3" name="MSIP_Label_a98ce926-556f-4b1d-a91b-c6365a99e315_SetDate">
    <vt:lpwstr>2022-12-15T13:41:00Z</vt:lpwstr>
  </property>
  <property fmtid="{D5CDD505-2E9C-101B-9397-08002B2CF9AE}" pid="4" name="MSIP_Label_a98ce926-556f-4b1d-a91b-c6365a99e315_Method">
    <vt:lpwstr>Standard</vt:lpwstr>
  </property>
  <property fmtid="{D5CDD505-2E9C-101B-9397-08002B2CF9AE}" pid="5" name="MSIP_Label_a98ce926-556f-4b1d-a91b-c6365a99e315_Name">
    <vt:lpwstr>a98ce926-556f-4b1d-a91b-c6365a99e315</vt:lpwstr>
  </property>
  <property fmtid="{D5CDD505-2E9C-101B-9397-08002B2CF9AE}" pid="6" name="MSIP_Label_a98ce926-556f-4b1d-a91b-c6365a99e315_SiteId">
    <vt:lpwstr>63c6bc72-b093-42db-bf8a-14e2a998e211</vt:lpwstr>
  </property>
  <property fmtid="{D5CDD505-2E9C-101B-9397-08002B2CF9AE}" pid="7" name="MSIP_Label_a98ce926-556f-4b1d-a91b-c6365a99e315_ActionId">
    <vt:lpwstr>42f5c5d7-179c-4c06-b7b9-0b021d4849d3</vt:lpwstr>
  </property>
  <property fmtid="{D5CDD505-2E9C-101B-9397-08002B2CF9AE}" pid="8" name="MSIP_Label_a98ce926-556f-4b1d-a91b-c6365a99e315_ContentBits">
    <vt:lpwstr>0</vt:lpwstr>
  </property>
</Properties>
</file>