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311" r:id="rId5"/>
    <p:sldId id="312" r:id="rId6"/>
    <p:sldId id="314" r:id="rId7"/>
    <p:sldId id="315" r:id="rId8"/>
    <p:sldId id="31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B207F1-1766-E7C6-1277-AB2C6187EBA6}" name="YORK, Edward" initials="EY" userId="S::Edward.YORK@norfolk.police.uk::6cffb7e7-1969-4581-8b5a-4b131d86d15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nderson, Fiona" initials="HF" lastIdx="4" clrIdx="0">
    <p:extLst>
      <p:ext uri="{19B8F6BF-5375-455C-9EA6-DF929625EA0E}">
        <p15:presenceInfo xmlns:p15="http://schemas.microsoft.com/office/powerpoint/2012/main" userId="S::Fiona.HENDERSON@suffolk.police.uk::a91d4e04-f355-4faa-8c14-dd264fd82acc" providerId="AD"/>
      </p:ext>
    </p:extLst>
  </p:cmAuthor>
  <p:cmAuthor id="2" name="Weller, Emma" initials="WE" lastIdx="6" clrIdx="1">
    <p:extLst>
      <p:ext uri="{19B8F6BF-5375-455C-9EA6-DF929625EA0E}">
        <p15:presenceInfo xmlns:p15="http://schemas.microsoft.com/office/powerpoint/2012/main" userId="S::Emma.Weller@norfolk.police.uk::72e50c44-9f6b-406a-ae90-d5138c7fc3b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55" d="100"/>
          <a:sy n="155" d="100"/>
        </p:scale>
        <p:origin x="390"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051FA-352A-4C78-BD17-390FCAC1D7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85B155-7C55-4C82-9487-9B0D44D624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DE56A3D-E26A-4A87-981D-A84CC45353DF}"/>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5" name="Footer Placeholder 4">
            <a:extLst>
              <a:ext uri="{FF2B5EF4-FFF2-40B4-BE49-F238E27FC236}">
                <a16:creationId xmlns:a16="http://schemas.microsoft.com/office/drawing/2014/main" id="{C1907752-2650-4FEC-B403-863622E24ED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984770F-DB1F-4E03-86EB-ADB3BDAED4E4}"/>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284479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3E49F-81A3-42FC-9687-6D62F1F9EED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4AA955-9475-45C5-9CB8-160C68FD91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A125C4-D8E0-424C-BE72-17214C47EA52}"/>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5" name="Footer Placeholder 4">
            <a:extLst>
              <a:ext uri="{FF2B5EF4-FFF2-40B4-BE49-F238E27FC236}">
                <a16:creationId xmlns:a16="http://schemas.microsoft.com/office/drawing/2014/main" id="{BF454E0E-0822-4843-AFDD-D68E8952A2B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9953C2C-1D47-4C91-BF25-A97976A0A44D}"/>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392015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D070CE-6891-4C16-A75C-31F1BB54C5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B7767C-2B2B-4EC4-A5A8-F945523A78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D4891C-86B3-42BA-94D2-C2A5C0B66D83}"/>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5" name="Footer Placeholder 4">
            <a:extLst>
              <a:ext uri="{FF2B5EF4-FFF2-40B4-BE49-F238E27FC236}">
                <a16:creationId xmlns:a16="http://schemas.microsoft.com/office/drawing/2014/main" id="{6DD6EFAD-7A42-433B-835A-E5AD62DEE7A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C0B21AC-1C9B-4D77-8AF8-69CDCAEE7C9F}"/>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1238758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7C2D3-8798-4150-9D5B-2F45FBB4C8C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5E2745C-5A2A-46F7-AA15-06D97941ED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BEDA07-4345-42E1-95A2-73F7BF24B4EA}"/>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5" name="Footer Placeholder 4">
            <a:extLst>
              <a:ext uri="{FF2B5EF4-FFF2-40B4-BE49-F238E27FC236}">
                <a16:creationId xmlns:a16="http://schemas.microsoft.com/office/drawing/2014/main" id="{8F5120A3-3FE1-441E-9DA5-10331732F02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5D39DAC-F751-4F16-893B-6354307DE136}"/>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2817330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47DAE-FEA3-4BD7-8137-5E3D9F83E4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4767CD-561D-42E6-8BF3-D2BF030E8A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8BEB5A-F269-4C19-BF43-00A329CE0754}"/>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5" name="Footer Placeholder 4">
            <a:extLst>
              <a:ext uri="{FF2B5EF4-FFF2-40B4-BE49-F238E27FC236}">
                <a16:creationId xmlns:a16="http://schemas.microsoft.com/office/drawing/2014/main" id="{376C664C-7FFC-4F35-8173-7C4A459506B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9692E77-F3DA-4C3E-9442-22DD8D7946C8}"/>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4102396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27CBB-2531-431A-A194-67C3A5D232A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D983B77-C6CA-4BD8-BD91-E7A4483E2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0B7AE93-B5C9-4C66-8915-0FD891C870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C0B55AB-E701-4767-9E43-8ECC07A11D7B}"/>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6" name="Footer Placeholder 5">
            <a:extLst>
              <a:ext uri="{FF2B5EF4-FFF2-40B4-BE49-F238E27FC236}">
                <a16:creationId xmlns:a16="http://schemas.microsoft.com/office/drawing/2014/main" id="{46DBA6E4-857E-4BDF-BDCC-690FA187429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7F4E8EF-79EE-44C2-BAE3-001B0BFBE885}"/>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594506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5B7CE-D48A-4470-94EC-60464798AD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FD3BC-DFB5-4A7D-B7D9-DB6F6A047C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4C4437-E85F-4725-8503-F6D69770FD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2FD3FB-54DE-4657-B2AF-8736942514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7D1B1A-0633-4761-9765-816459A27D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A8C6B76-7AFA-48B4-97A9-18B59C3A80EE}"/>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8" name="Footer Placeholder 7">
            <a:extLst>
              <a:ext uri="{FF2B5EF4-FFF2-40B4-BE49-F238E27FC236}">
                <a16:creationId xmlns:a16="http://schemas.microsoft.com/office/drawing/2014/main" id="{8D9C576A-6D2B-4755-A76C-802F0BE323D1}"/>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61BDB283-02D0-43F4-A200-B0D02F3EB413}"/>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4324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DB450-326E-4BF7-A495-2235571F9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2CCA39D-2850-407B-A521-738AB033034D}"/>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4" name="Footer Placeholder 3">
            <a:extLst>
              <a:ext uri="{FF2B5EF4-FFF2-40B4-BE49-F238E27FC236}">
                <a16:creationId xmlns:a16="http://schemas.microsoft.com/office/drawing/2014/main" id="{487F9FA8-9E0A-4CCA-AC03-7BF81BEA280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BBE575DF-E7C9-4B57-9137-92D466435AC9}"/>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4224280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D74E56-D13A-42AD-BFE8-289255865ADC}"/>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3" name="Footer Placeholder 2">
            <a:extLst>
              <a:ext uri="{FF2B5EF4-FFF2-40B4-BE49-F238E27FC236}">
                <a16:creationId xmlns:a16="http://schemas.microsoft.com/office/drawing/2014/main" id="{31542E0F-EB90-4EBB-AB77-73EAB56584F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C783697A-755C-4B47-8BD4-18331EFB6B4C}"/>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920900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3D82A-9A40-4BF1-B973-5FE7E7BC1F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1A61169-B063-454D-9654-95B9A7A9FA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51990EC-827C-4151-9665-38FBEA2310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FFF3F1-52DD-4193-86E6-0E52AA12322C}"/>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6" name="Footer Placeholder 5">
            <a:extLst>
              <a:ext uri="{FF2B5EF4-FFF2-40B4-BE49-F238E27FC236}">
                <a16:creationId xmlns:a16="http://schemas.microsoft.com/office/drawing/2014/main" id="{847565BC-745E-4BB6-8549-846C7543C1E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8E6DD0B-95DC-46DB-B48F-13D1C0FAEDF6}"/>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2973327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7FAA8-A201-43EB-855E-DCDBC7C3EC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061B46-E751-4BDA-8E78-57109C4722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E4DC0379-578E-45E0-8655-03493017AF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C30571-F5A8-4B05-83B3-C488C1EEC62F}"/>
              </a:ext>
            </a:extLst>
          </p:cNvPr>
          <p:cNvSpPr>
            <a:spLocks noGrp="1"/>
          </p:cNvSpPr>
          <p:nvPr>
            <p:ph type="dt" sz="half" idx="10"/>
          </p:nvPr>
        </p:nvSpPr>
        <p:spPr/>
        <p:txBody>
          <a:bodyPr/>
          <a:lstStyle/>
          <a:p>
            <a:fld id="{D95B7309-1611-41F2-89C7-384ABD8288C6}" type="datetimeFigureOut">
              <a:rPr lang="en-GB" smtClean="0"/>
              <a:t>20/07/2026</a:t>
            </a:fld>
            <a:endParaRPr lang="en-GB" dirty="0"/>
          </a:p>
        </p:txBody>
      </p:sp>
      <p:sp>
        <p:nvSpPr>
          <p:cNvPr id="6" name="Footer Placeholder 5">
            <a:extLst>
              <a:ext uri="{FF2B5EF4-FFF2-40B4-BE49-F238E27FC236}">
                <a16:creationId xmlns:a16="http://schemas.microsoft.com/office/drawing/2014/main" id="{30EFEB73-C9F0-42E5-8FEA-90AF28CF28B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3F460B9-0059-48F1-BA56-A301165B9808}"/>
              </a:ext>
            </a:extLst>
          </p:cNvPr>
          <p:cNvSpPr>
            <a:spLocks noGrp="1"/>
          </p:cNvSpPr>
          <p:nvPr>
            <p:ph type="sldNum" sz="quarter" idx="12"/>
          </p:nvPr>
        </p:nvSpPr>
        <p:spPr/>
        <p:txBody>
          <a:bodyPr/>
          <a:lstStyle/>
          <a:p>
            <a:fld id="{C5EF3A48-B3ED-44E0-9280-E4C68DE7B59B}" type="slidenum">
              <a:rPr lang="en-GB" smtClean="0"/>
              <a:t>‹#›</a:t>
            </a:fld>
            <a:endParaRPr lang="en-GB" dirty="0"/>
          </a:p>
        </p:txBody>
      </p:sp>
    </p:spTree>
    <p:extLst>
      <p:ext uri="{BB962C8B-B14F-4D97-AF65-F5344CB8AC3E}">
        <p14:creationId xmlns:p14="http://schemas.microsoft.com/office/powerpoint/2010/main" val="1023959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56F8CA-C65A-46DA-BC3B-9035EBBA10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906ADC0-9431-4364-AFDE-2AA6890938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D62101-F204-4EC9-A5C7-0A5AEC800F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B7309-1611-41F2-89C7-384ABD8288C6}" type="datetimeFigureOut">
              <a:rPr lang="en-GB" smtClean="0"/>
              <a:t>20/07/2026</a:t>
            </a:fld>
            <a:endParaRPr lang="en-GB" dirty="0"/>
          </a:p>
        </p:txBody>
      </p:sp>
      <p:sp>
        <p:nvSpPr>
          <p:cNvPr id="5" name="Footer Placeholder 4">
            <a:extLst>
              <a:ext uri="{FF2B5EF4-FFF2-40B4-BE49-F238E27FC236}">
                <a16:creationId xmlns:a16="http://schemas.microsoft.com/office/drawing/2014/main" id="{2EEC90F1-F12C-4D92-AF55-B0DDC5F9FA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4930DCD3-930A-412A-B8E3-DD78073916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EF3A48-B3ED-44E0-9280-E4C68DE7B59B}" type="slidenum">
              <a:rPr lang="en-GB" smtClean="0"/>
              <a:t>‹#›</a:t>
            </a:fld>
            <a:endParaRPr lang="en-GB" dirty="0"/>
          </a:p>
        </p:txBody>
      </p:sp>
    </p:spTree>
    <p:extLst>
      <p:ext uri="{BB962C8B-B14F-4D97-AF65-F5344CB8AC3E}">
        <p14:creationId xmlns:p14="http://schemas.microsoft.com/office/powerpoint/2010/main" val="3136325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gbr01.safelinks.protection.outlook.com/?url=https%3A%2F%2Fwww.gov.uk%2Fgovernment%2Fpublications%2Fcounting-rules-for-recorded-crime&amp;data=04%7C01%7CMalcolm.Cooke%40norfolk.police.uk%7C2c3bccc929a64d48ca0608d946ba6e08%7C63c6bc72b09342dbbf8a14e2a998e211%7C0%7C0%7C637618588781786058%7CUnknown%7CTWFpbGZsb3d8eyJWIjoiMC4wLjAwMDAiLCJQIjoiV2luMzIiLCJBTiI6Ik1haWwiLCJXVCI6Mn0%3D%7C1000&amp;sdata=S5QqOZAC0PCud0QH6yd9Cn9TRFcGgQ9WWf80YJeSMso%3D&amp;reserved=0"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pic>
        <p:nvPicPr>
          <p:cNvPr id="2" name="Picture 1" descr="image">
            <a:extLst>
              <a:ext uri="{FF2B5EF4-FFF2-40B4-BE49-F238E27FC236}">
                <a16:creationId xmlns:a16="http://schemas.microsoft.com/office/drawing/2014/main" id="{6E883D9E-8941-E2F6-FDC4-A3FF6E13AF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3064" y="5286062"/>
            <a:ext cx="3090736" cy="96436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CF90D4E-7C0D-8D05-AC45-7E085F18274C}"/>
              </a:ext>
            </a:extLst>
          </p:cNvPr>
          <p:cNvSpPr txBox="1"/>
          <p:nvPr/>
        </p:nvSpPr>
        <p:spPr>
          <a:xfrm>
            <a:off x="435907" y="2368689"/>
            <a:ext cx="8496595" cy="2492990"/>
          </a:xfrm>
          <a:prstGeom prst="rect">
            <a:avLst/>
          </a:prstGeom>
          <a:noFill/>
        </p:spPr>
        <p:txBody>
          <a:bodyPr wrap="square" rtlCol="0">
            <a:spAutoFit/>
          </a:bodyPr>
          <a:lstStyle/>
          <a:p>
            <a:r>
              <a:rPr lang="en-GB" sz="2400" b="1" dirty="0">
                <a:solidFill>
                  <a:srgbClr val="7F00AC"/>
                </a:solidFill>
                <a:latin typeface="Helvetica" pitchFamily="2" charset="0"/>
              </a:rPr>
              <a:t>Performance Analysis &amp; Research Team</a:t>
            </a:r>
          </a:p>
          <a:p>
            <a:r>
              <a:rPr lang="en-GB" sz="2400" b="1" dirty="0">
                <a:latin typeface="Helvetica" pitchFamily="2" charset="0"/>
              </a:rPr>
              <a:t>Analytics &amp; Insight </a:t>
            </a:r>
          </a:p>
          <a:p>
            <a:endParaRPr lang="en-GB" sz="2000" dirty="0">
              <a:latin typeface="Helvetica" pitchFamily="2" charset="0"/>
            </a:endParaRPr>
          </a:p>
          <a:p>
            <a:endParaRPr lang="en-GB" sz="2000" dirty="0">
              <a:latin typeface="Helvetica" pitchFamily="2" charset="0"/>
            </a:endParaRPr>
          </a:p>
          <a:p>
            <a:r>
              <a:rPr lang="en-GB" sz="1600" b="1" dirty="0">
                <a:latin typeface="Helvetica" pitchFamily="2" charset="0"/>
              </a:rPr>
              <a:t>Published on</a:t>
            </a:r>
            <a:r>
              <a:rPr lang="en-GB" sz="1600" dirty="0">
                <a:latin typeface="Helvetica" pitchFamily="2" charset="0"/>
              </a:rPr>
              <a:t>: 20/07/2026</a:t>
            </a:r>
          </a:p>
          <a:p>
            <a:r>
              <a:rPr lang="en-GB" sz="1600" b="1" dirty="0">
                <a:latin typeface="Helvetica" pitchFamily="2" charset="0"/>
              </a:rPr>
              <a:t>Version</a:t>
            </a:r>
            <a:r>
              <a:rPr lang="en-GB" sz="1600" dirty="0">
                <a:latin typeface="Helvetica" pitchFamily="2" charset="0"/>
              </a:rPr>
              <a:t>: Final</a:t>
            </a:r>
          </a:p>
          <a:p>
            <a:r>
              <a:rPr lang="en-GB" sz="1600" b="1" dirty="0">
                <a:latin typeface="Helvetica" pitchFamily="2" charset="0"/>
              </a:rPr>
              <a:t>Created by</a:t>
            </a:r>
            <a:r>
              <a:rPr lang="en-GB" sz="1600" dirty="0">
                <a:latin typeface="Helvetica" pitchFamily="2" charset="0"/>
              </a:rPr>
              <a:t>: Alastair Codling and Edward York</a:t>
            </a:r>
            <a:endParaRPr lang="en-GB" dirty="0">
              <a:latin typeface="Helvetica" pitchFamily="2" charset="0"/>
            </a:endParaRPr>
          </a:p>
          <a:p>
            <a:endParaRPr lang="en-GB" sz="2000" dirty="0">
              <a:latin typeface="Helvetica" pitchFamily="2" charset="0"/>
            </a:endParaRPr>
          </a:p>
        </p:txBody>
      </p:sp>
      <p:sp>
        <p:nvSpPr>
          <p:cNvPr id="6" name="TextBox 5">
            <a:extLst>
              <a:ext uri="{FF2B5EF4-FFF2-40B4-BE49-F238E27FC236}">
                <a16:creationId xmlns:a16="http://schemas.microsoft.com/office/drawing/2014/main" id="{94F89998-CDA4-9B05-586F-108D2869BB7C}"/>
              </a:ext>
            </a:extLst>
          </p:cNvPr>
          <p:cNvSpPr txBox="1"/>
          <p:nvPr/>
        </p:nvSpPr>
        <p:spPr>
          <a:xfrm>
            <a:off x="435907" y="726560"/>
            <a:ext cx="11305187" cy="1138773"/>
          </a:xfrm>
          <a:prstGeom prst="rect">
            <a:avLst/>
          </a:prstGeom>
          <a:noFill/>
        </p:spPr>
        <p:txBody>
          <a:bodyPr wrap="square" rtlCol="0">
            <a:spAutoFit/>
          </a:bodyPr>
          <a:lstStyle/>
          <a:p>
            <a:r>
              <a:rPr lang="en-GB" sz="4400" b="1" dirty="0">
                <a:latin typeface="Helvetica" pitchFamily="2" charset="0"/>
              </a:rPr>
              <a:t>SIO Report</a:t>
            </a:r>
          </a:p>
          <a:p>
            <a:r>
              <a:rPr lang="en-GB" sz="2400" dirty="0">
                <a:latin typeface="Helvetica" pitchFamily="2" charset="0"/>
              </a:rPr>
              <a:t>2026-27 Quarter 1</a:t>
            </a: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Footer Placeholder 9">
            <a:extLst>
              <a:ext uri="{FF2B5EF4-FFF2-40B4-BE49-F238E27FC236}">
                <a16:creationId xmlns:a16="http://schemas.microsoft.com/office/drawing/2014/main" id="{131378BF-F450-441B-9CB1-F88F05F32C2E}"/>
              </a:ext>
            </a:extLst>
          </p:cNvPr>
          <p:cNvSpPr>
            <a:spLocks noGrp="1"/>
          </p:cNvSpPr>
          <p:nvPr>
            <p:ph type="ftr" sz="quarter" idx="11"/>
          </p:nvPr>
        </p:nvSpPr>
        <p:spPr>
          <a:xfrm>
            <a:off x="4550632" y="6370453"/>
            <a:ext cx="2895600" cy="365125"/>
          </a:xfrm>
        </p:spPr>
        <p:txBody>
          <a:bodyPr/>
          <a:lstStyle/>
          <a:p>
            <a:r>
              <a:rPr lang="en-GB" sz="1100" b="1" dirty="0">
                <a:solidFill>
                  <a:srgbClr val="FF0000"/>
                </a:solidFill>
              </a:rPr>
              <a:t>OFFICIAL</a:t>
            </a:r>
          </a:p>
        </p:txBody>
      </p:sp>
    </p:spTree>
    <p:extLst>
      <p:ext uri="{BB962C8B-B14F-4D97-AF65-F5344CB8AC3E}">
        <p14:creationId xmlns:p14="http://schemas.microsoft.com/office/powerpoint/2010/main" val="3446409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2</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4B5805A5-5B7C-5AB4-A29F-C2E4D91B198C}"/>
              </a:ext>
            </a:extLst>
          </p:cNvPr>
          <p:cNvGraphicFramePr>
            <a:graphicFrameLocks noGrp="1"/>
          </p:cNvGraphicFramePr>
          <p:nvPr>
            <p:extLst>
              <p:ext uri="{D42A27DB-BD31-4B8C-83A1-F6EECF244321}">
                <p14:modId xmlns:p14="http://schemas.microsoft.com/office/powerpoint/2010/main" val="797192445"/>
              </p:ext>
            </p:extLst>
          </p:nvPr>
        </p:nvGraphicFramePr>
        <p:xfrm>
          <a:off x="1093749" y="611184"/>
          <a:ext cx="9763546" cy="4686839"/>
        </p:xfrm>
        <a:graphic>
          <a:graphicData uri="http://schemas.openxmlformats.org/drawingml/2006/table">
            <a:tbl>
              <a:tblPr>
                <a:tableStyleId>{616DA210-FB5B-4158-B5E0-FEB733F419BA}</a:tableStyleId>
              </a:tblPr>
              <a:tblGrid>
                <a:gridCol w="1607990">
                  <a:extLst>
                    <a:ext uri="{9D8B030D-6E8A-4147-A177-3AD203B41FA5}">
                      <a16:colId xmlns:a16="http://schemas.microsoft.com/office/drawing/2014/main" val="3438550648"/>
                    </a:ext>
                  </a:extLst>
                </a:gridCol>
                <a:gridCol w="1770073">
                  <a:extLst>
                    <a:ext uri="{9D8B030D-6E8A-4147-A177-3AD203B41FA5}">
                      <a16:colId xmlns:a16="http://schemas.microsoft.com/office/drawing/2014/main" val="1045395935"/>
                    </a:ext>
                  </a:extLst>
                </a:gridCol>
                <a:gridCol w="1302967">
                  <a:extLst>
                    <a:ext uri="{9D8B030D-6E8A-4147-A177-3AD203B41FA5}">
                      <a16:colId xmlns:a16="http://schemas.microsoft.com/office/drawing/2014/main" val="2830407126"/>
                    </a:ext>
                  </a:extLst>
                </a:gridCol>
                <a:gridCol w="1280693">
                  <a:extLst>
                    <a:ext uri="{9D8B030D-6E8A-4147-A177-3AD203B41FA5}">
                      <a16:colId xmlns:a16="http://schemas.microsoft.com/office/drawing/2014/main" val="2602949424"/>
                    </a:ext>
                  </a:extLst>
                </a:gridCol>
                <a:gridCol w="1280693">
                  <a:extLst>
                    <a:ext uri="{9D8B030D-6E8A-4147-A177-3AD203B41FA5}">
                      <a16:colId xmlns:a16="http://schemas.microsoft.com/office/drawing/2014/main" val="2159020583"/>
                    </a:ext>
                  </a:extLst>
                </a:gridCol>
                <a:gridCol w="1158194">
                  <a:extLst>
                    <a:ext uri="{9D8B030D-6E8A-4147-A177-3AD203B41FA5}">
                      <a16:colId xmlns:a16="http://schemas.microsoft.com/office/drawing/2014/main" val="309299010"/>
                    </a:ext>
                  </a:extLst>
                </a:gridCol>
                <a:gridCol w="1362936">
                  <a:extLst>
                    <a:ext uri="{9D8B030D-6E8A-4147-A177-3AD203B41FA5}">
                      <a16:colId xmlns:a16="http://schemas.microsoft.com/office/drawing/2014/main" val="2523541150"/>
                    </a:ext>
                  </a:extLst>
                </a:gridCol>
              </a:tblGrid>
              <a:tr h="474383">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30 June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30 June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884007">
                <a:tc rowSpan="2">
                  <a:txBody>
                    <a:bodyPr/>
                    <a:lstStyle/>
                    <a:p>
                      <a:pPr algn="ctr" fontAlgn="b"/>
                      <a:r>
                        <a:rPr lang="en-GB" sz="1200" b="1" u="none" strike="noStrike" dirty="0">
                          <a:effectLst/>
                          <a:latin typeface="Arial" panose="020B0604020202020204" pitchFamily="34" charset="0"/>
                          <a:cs typeface="Arial" panose="020B0604020202020204" pitchFamily="34" charset="0"/>
                        </a:rPr>
                        <a:t>Reduce Murder and Homicide </a:t>
                      </a:r>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Homicide (all offences)</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8</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7</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8</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14% Increase</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No Change </a:t>
                      </a:r>
                    </a:p>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851477014"/>
                  </a:ext>
                </a:extLst>
              </a:tr>
              <a:tr h="1203042">
                <a:tc vMerge="1">
                  <a:txBody>
                    <a:bodyPr/>
                    <a:lstStyle/>
                    <a:p>
                      <a:pPr algn="ctr" fontAlgn="b"/>
                      <a:endParaRPr lang="en-GB" sz="12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Murder only</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6</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7</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6</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14% Decrease</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No Change</a:t>
                      </a:r>
                    </a:p>
                  </a:txBody>
                  <a:tcPr marL="6350" marR="6350" marT="6350" marB="0" anchor="ctr"/>
                </a:tc>
                <a:extLst>
                  <a:ext uri="{0D108BD9-81ED-4DB2-BD59-A6C34878D82A}">
                    <a16:rowId xmlns:a16="http://schemas.microsoft.com/office/drawing/2014/main" val="2683243105"/>
                  </a:ext>
                </a:extLst>
              </a:tr>
              <a:tr h="1203042">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br>
                        <a:rPr lang="en-GB" sz="1200" b="1" i="0" u="none" strike="noStrike" dirty="0">
                          <a:solidFill>
                            <a:schemeClr val="tx1"/>
                          </a:solidFill>
                          <a:effectLst/>
                          <a:highlight>
                            <a:srgbClr val="FFFF00"/>
                          </a:highlight>
                          <a:latin typeface="Arial" panose="020B0604020202020204" pitchFamily="34" charset="0"/>
                          <a:cs typeface="Arial" panose="020B0604020202020204" pitchFamily="34" charset="0"/>
                        </a:rPr>
                      </a:b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p>
                      <a:pPr marL="0" marR="0" lvl="0" indent="0" algn="l"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Homicide offences remain relatively infrequent in Suffolk. Each reported homicide is subject to a detailed investigation by the Joint Norfolk and Suffolk Major Investigation Team, which has specialist responsibility for investigating murder, manslaughter and other homicide offences. </a:t>
                      </a:r>
                      <a:br>
                        <a:rPr lang="en-GB" sz="1200" b="0" i="0" u="none" strike="noStrike" dirty="0">
                          <a:solidFill>
                            <a:schemeClr val="tx1"/>
                          </a:solidFill>
                          <a:effectLst/>
                          <a:latin typeface="Arial" panose="020B0604020202020204" pitchFamily="34" charset="0"/>
                          <a:cs typeface="Arial" panose="020B0604020202020204" pitchFamily="34" charset="0"/>
                        </a:rPr>
                      </a:br>
                      <a:br>
                        <a:rPr lang="en-GB" sz="1200" b="0" i="0" u="none" strike="noStrike" dirty="0">
                          <a:solidFill>
                            <a:schemeClr val="tx1"/>
                          </a:solidFill>
                          <a:effectLst/>
                          <a:latin typeface="Arial" panose="020B0604020202020204" pitchFamily="34" charset="0"/>
                          <a:cs typeface="Arial" panose="020B0604020202020204" pitchFamily="34" charset="0"/>
                        </a:rPr>
                      </a:br>
                      <a:r>
                        <a:rPr lang="en-GB" sz="1200" b="0" i="0" u="none" strike="noStrike" dirty="0">
                          <a:solidFill>
                            <a:schemeClr val="tx1"/>
                          </a:solidFill>
                          <a:effectLst/>
                          <a:latin typeface="Arial" panose="020B0604020202020204" pitchFamily="34" charset="0"/>
                          <a:cs typeface="Arial" panose="020B0604020202020204" pitchFamily="34" charset="0"/>
                        </a:rPr>
                        <a:t>Review of offences recorded during the reporting period has not identified any linked offences or wider emerging patterns. The offences occurred as separate incidents across differing circumstances.</a:t>
                      </a:r>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txBody>
                  <a:tcPr marL="180000" marR="180000" marT="36000" marB="180000" anchor="ctr">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endParaRPr lang="en-GB"/>
                    </a:p>
                  </a:txBody>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1582951424"/>
                  </a:ext>
                </a:extLst>
              </a:tr>
            </a:tbl>
          </a:graphicData>
        </a:graphic>
      </p:graphicFrame>
      <p:sp>
        <p:nvSpPr>
          <p:cNvPr id="4" name="Rectangle 3">
            <a:extLst>
              <a:ext uri="{FF2B5EF4-FFF2-40B4-BE49-F238E27FC236}">
                <a16:creationId xmlns:a16="http://schemas.microsoft.com/office/drawing/2014/main" id="{ABB6573F-3967-B987-4F1B-E4FD10D88A15}"/>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59498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3</a:t>
            </a:fld>
            <a:endParaRPr lang="en-GB" sz="1100" b="1" dirty="0">
              <a:solidFill>
                <a:schemeClr val="bg1"/>
              </a:solidFill>
            </a:endParaRPr>
          </a:p>
        </p:txBody>
      </p:sp>
      <p:graphicFrame>
        <p:nvGraphicFramePr>
          <p:cNvPr id="6" name="Table 5">
            <a:extLst>
              <a:ext uri="{FF2B5EF4-FFF2-40B4-BE49-F238E27FC236}">
                <a16:creationId xmlns:a16="http://schemas.microsoft.com/office/drawing/2014/main" id="{E4AECF69-DA4A-C66A-6BF6-EAF25319BCE3}"/>
              </a:ext>
            </a:extLst>
          </p:cNvPr>
          <p:cNvGraphicFramePr>
            <a:graphicFrameLocks noGrp="1"/>
          </p:cNvGraphicFramePr>
          <p:nvPr>
            <p:extLst>
              <p:ext uri="{D42A27DB-BD31-4B8C-83A1-F6EECF244321}">
                <p14:modId xmlns:p14="http://schemas.microsoft.com/office/powerpoint/2010/main" val="1549096462"/>
              </p:ext>
            </p:extLst>
          </p:nvPr>
        </p:nvGraphicFramePr>
        <p:xfrm>
          <a:off x="1093749" y="611185"/>
          <a:ext cx="9862274" cy="5093981"/>
        </p:xfrm>
        <a:graphic>
          <a:graphicData uri="http://schemas.openxmlformats.org/drawingml/2006/table">
            <a:tbl>
              <a:tblPr>
                <a:tableStyleId>{616DA210-FB5B-4158-B5E0-FEB733F419BA}</a:tableStyleId>
              </a:tblPr>
              <a:tblGrid>
                <a:gridCol w="1624249">
                  <a:extLst>
                    <a:ext uri="{9D8B030D-6E8A-4147-A177-3AD203B41FA5}">
                      <a16:colId xmlns:a16="http://schemas.microsoft.com/office/drawing/2014/main" val="3438550648"/>
                    </a:ext>
                  </a:extLst>
                </a:gridCol>
                <a:gridCol w="1787972">
                  <a:extLst>
                    <a:ext uri="{9D8B030D-6E8A-4147-A177-3AD203B41FA5}">
                      <a16:colId xmlns:a16="http://schemas.microsoft.com/office/drawing/2014/main" val="1045395935"/>
                    </a:ext>
                  </a:extLst>
                </a:gridCol>
                <a:gridCol w="1316143">
                  <a:extLst>
                    <a:ext uri="{9D8B030D-6E8A-4147-A177-3AD203B41FA5}">
                      <a16:colId xmlns:a16="http://schemas.microsoft.com/office/drawing/2014/main" val="2830407126"/>
                    </a:ext>
                  </a:extLst>
                </a:gridCol>
                <a:gridCol w="1293643">
                  <a:extLst>
                    <a:ext uri="{9D8B030D-6E8A-4147-A177-3AD203B41FA5}">
                      <a16:colId xmlns:a16="http://schemas.microsoft.com/office/drawing/2014/main" val="3137386017"/>
                    </a:ext>
                  </a:extLst>
                </a:gridCol>
                <a:gridCol w="1293643">
                  <a:extLst>
                    <a:ext uri="{9D8B030D-6E8A-4147-A177-3AD203B41FA5}">
                      <a16:colId xmlns:a16="http://schemas.microsoft.com/office/drawing/2014/main" val="2159020583"/>
                    </a:ext>
                  </a:extLst>
                </a:gridCol>
                <a:gridCol w="1169905">
                  <a:extLst>
                    <a:ext uri="{9D8B030D-6E8A-4147-A177-3AD203B41FA5}">
                      <a16:colId xmlns:a16="http://schemas.microsoft.com/office/drawing/2014/main" val="309299010"/>
                    </a:ext>
                  </a:extLst>
                </a:gridCol>
                <a:gridCol w="1376719">
                  <a:extLst>
                    <a:ext uri="{9D8B030D-6E8A-4147-A177-3AD203B41FA5}">
                      <a16:colId xmlns:a16="http://schemas.microsoft.com/office/drawing/2014/main" val="2523541150"/>
                    </a:ext>
                  </a:extLst>
                </a:gridCol>
              </a:tblGrid>
              <a:tr h="621717">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30 June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30 June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872682">
                <a:tc rowSpan="3">
                  <a:txBody>
                    <a:bodyPr/>
                    <a:lstStyle/>
                    <a:p>
                      <a:pPr algn="ctr" fontAlgn="b"/>
                      <a:r>
                        <a:rPr lang="en-GB" sz="1200" b="1" u="none" strike="noStrike" dirty="0">
                          <a:effectLst/>
                          <a:latin typeface="Arial" panose="020B0604020202020204" pitchFamily="34" charset="0"/>
                          <a:cs typeface="Arial" panose="020B0604020202020204" pitchFamily="34" charset="0"/>
                        </a:rPr>
                        <a:t>Reduce Serious Violence</a:t>
                      </a:r>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All violence with injury</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5829</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5835</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5893</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No Change</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-6</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 Decrease </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-64</a:t>
                      </a:r>
                    </a:p>
                  </a:txBody>
                  <a:tcPr marL="6350" marR="6350" marT="6350" marB="0" anchor="ctr"/>
                </a:tc>
                <a:extLst>
                  <a:ext uri="{0D108BD9-81ED-4DB2-BD59-A6C34878D82A}">
                    <a16:rowId xmlns:a16="http://schemas.microsoft.com/office/drawing/2014/main" val="3866720964"/>
                  </a:ext>
                </a:extLst>
              </a:tr>
              <a:tr h="607188">
                <a:tc vMerge="1">
                  <a:txBody>
                    <a:bodyPr/>
                    <a:lstStyle/>
                    <a:p>
                      <a:pPr algn="ctr" fontAlgn="b"/>
                      <a:endParaRPr lang="en-GB" sz="1200" b="1"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Grievous Bodily Harm</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438</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484</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429</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10% Decrease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-46</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2% Increase</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+9</a:t>
                      </a:r>
                    </a:p>
                  </a:txBody>
                  <a:tcPr marL="6350" marR="6350" marT="6350" marB="0" anchor="ctr"/>
                </a:tc>
                <a:extLst>
                  <a:ext uri="{0D108BD9-81ED-4DB2-BD59-A6C34878D82A}">
                    <a16:rowId xmlns:a16="http://schemas.microsoft.com/office/drawing/2014/main" val="3936958804"/>
                  </a:ext>
                </a:extLst>
              </a:tr>
              <a:tr h="476250">
                <a:tc vMerge="1">
                  <a:txBody>
                    <a:bodyPr/>
                    <a:lstStyle/>
                    <a:p>
                      <a:pPr algn="ctr" fontAlgn="b"/>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Actual Bodily Harm</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3365</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4454</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3447</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24% Decrease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-1089</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2% Decrease </a:t>
                      </a:r>
                    </a:p>
                    <a:p>
                      <a:pPr marL="0" marR="0" lvl="0" indent="0" algn="ctr" defTabSz="914400" rtl="0" eaLnBrk="1" fontAlgn="b"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-82</a:t>
                      </a:r>
                    </a:p>
                  </a:txBody>
                  <a:tcPr marL="6350" marR="6350" marT="6350" marB="0" anchor="ctr"/>
                </a:tc>
                <a:extLst>
                  <a:ext uri="{0D108BD9-81ED-4DB2-BD59-A6C34878D82A}">
                    <a16:rowId xmlns:a16="http://schemas.microsoft.com/office/drawing/2014/main" val="2405751550"/>
                  </a:ext>
                </a:extLst>
              </a:tr>
              <a:tr h="2399991">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Violence with injury remains broadly in line with the 2019 baseline, with 5,829 offences in the 12 months to 30 June 2026 compared with 5,835 in 2019. This represents a decrease of 64 offences, or 1%, compared with the previous 12 months.</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Within this category, grievous bodily harm is below the 2019 baseline but slightly higher than the previous 12 months, while actual bodily harm remains lower than both comparison periods. </a:t>
                      </a:r>
                      <a:br>
                        <a:rPr lang="en-GB" sz="1200" b="0" i="0" u="none" strike="noStrike" dirty="0">
                          <a:solidFill>
                            <a:schemeClr val="tx1"/>
                          </a:solidFill>
                          <a:effectLst/>
                          <a:latin typeface="Arial" panose="020B0604020202020204" pitchFamily="34" charset="0"/>
                          <a:cs typeface="Arial" panose="020B0604020202020204" pitchFamily="34" charset="0"/>
                        </a:rPr>
                      </a:br>
                      <a:br>
                        <a:rPr lang="en-GB" sz="1200" b="0" i="0" u="none" strike="noStrike" dirty="0">
                          <a:solidFill>
                            <a:schemeClr val="tx1"/>
                          </a:solidFill>
                          <a:effectLst/>
                          <a:latin typeface="Arial" panose="020B0604020202020204" pitchFamily="34" charset="0"/>
                          <a:cs typeface="Arial" panose="020B0604020202020204" pitchFamily="34" charset="0"/>
                        </a:rPr>
                      </a:br>
                      <a:r>
                        <a:rPr lang="en-GB" sz="1200" b="0" i="0" u="none" strike="noStrike" dirty="0">
                          <a:solidFill>
                            <a:schemeClr val="tx1"/>
                          </a:solidFill>
                          <a:effectLst/>
                          <a:latin typeface="Arial" panose="020B0604020202020204" pitchFamily="34" charset="0"/>
                          <a:cs typeface="Arial" panose="020B0604020202020204" pitchFamily="34" charset="0"/>
                        </a:rPr>
                        <a:t>Suffolk Constabulary works with statutory partners under the Serious Violence Duty to understand local drivers of violence and coordinate prevention and enforcement activity.</a:t>
                      </a:r>
                    </a:p>
                  </a:txBody>
                  <a:tcPr marL="180000" marR="180000" marT="36000" marB="180000" anchor="ctr">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endParaRPr lang="en-GB"/>
                    </a:p>
                  </a:txBody>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4237954149"/>
                  </a:ext>
                </a:extLst>
              </a:tr>
            </a:tbl>
          </a:graphicData>
        </a:graphic>
      </p:graphicFrame>
      <p:sp>
        <p:nvSpPr>
          <p:cNvPr id="7" name="Rectangle 6">
            <a:extLst>
              <a:ext uri="{FF2B5EF4-FFF2-40B4-BE49-F238E27FC236}">
                <a16:creationId xmlns:a16="http://schemas.microsoft.com/office/drawing/2014/main" id="{66177FA0-3B34-0CB1-666C-816A8C4D301B}"/>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2635727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4</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AFDF1881-AE73-F8A9-3603-41214A9BD77F}"/>
              </a:ext>
            </a:extLst>
          </p:cNvPr>
          <p:cNvGraphicFramePr>
            <a:graphicFrameLocks noGrp="1"/>
          </p:cNvGraphicFramePr>
          <p:nvPr>
            <p:extLst>
              <p:ext uri="{D42A27DB-BD31-4B8C-83A1-F6EECF244321}">
                <p14:modId xmlns:p14="http://schemas.microsoft.com/office/powerpoint/2010/main" val="4278613160"/>
              </p:ext>
            </p:extLst>
          </p:nvPr>
        </p:nvGraphicFramePr>
        <p:xfrm>
          <a:off x="1190032" y="678059"/>
          <a:ext cx="9815425" cy="5486435"/>
        </p:xfrm>
        <a:graphic>
          <a:graphicData uri="http://schemas.openxmlformats.org/drawingml/2006/table">
            <a:tbl>
              <a:tblPr>
                <a:tableStyleId>{616DA210-FB5B-4158-B5E0-FEB733F419BA}</a:tableStyleId>
              </a:tblPr>
              <a:tblGrid>
                <a:gridCol w="1628297">
                  <a:extLst>
                    <a:ext uri="{9D8B030D-6E8A-4147-A177-3AD203B41FA5}">
                      <a16:colId xmlns:a16="http://schemas.microsoft.com/office/drawing/2014/main" val="3438550648"/>
                    </a:ext>
                  </a:extLst>
                </a:gridCol>
                <a:gridCol w="1792426">
                  <a:extLst>
                    <a:ext uri="{9D8B030D-6E8A-4147-A177-3AD203B41FA5}">
                      <a16:colId xmlns:a16="http://schemas.microsoft.com/office/drawing/2014/main" val="1045395935"/>
                    </a:ext>
                  </a:extLst>
                </a:gridCol>
                <a:gridCol w="1225442">
                  <a:extLst>
                    <a:ext uri="{9D8B030D-6E8A-4147-A177-3AD203B41FA5}">
                      <a16:colId xmlns:a16="http://schemas.microsoft.com/office/drawing/2014/main" val="4055208703"/>
                    </a:ext>
                  </a:extLst>
                </a:gridCol>
                <a:gridCol w="1319422">
                  <a:extLst>
                    <a:ext uri="{9D8B030D-6E8A-4147-A177-3AD203B41FA5}">
                      <a16:colId xmlns:a16="http://schemas.microsoft.com/office/drawing/2014/main" val="2830407126"/>
                    </a:ext>
                  </a:extLst>
                </a:gridCol>
                <a:gridCol w="1296867">
                  <a:extLst>
                    <a:ext uri="{9D8B030D-6E8A-4147-A177-3AD203B41FA5}">
                      <a16:colId xmlns:a16="http://schemas.microsoft.com/office/drawing/2014/main" val="2159020583"/>
                    </a:ext>
                  </a:extLst>
                </a:gridCol>
                <a:gridCol w="1172822">
                  <a:extLst>
                    <a:ext uri="{9D8B030D-6E8A-4147-A177-3AD203B41FA5}">
                      <a16:colId xmlns:a16="http://schemas.microsoft.com/office/drawing/2014/main" val="309299010"/>
                    </a:ext>
                  </a:extLst>
                </a:gridCol>
                <a:gridCol w="1380149">
                  <a:extLst>
                    <a:ext uri="{9D8B030D-6E8A-4147-A177-3AD203B41FA5}">
                      <a16:colId xmlns:a16="http://schemas.microsoft.com/office/drawing/2014/main" val="2523541150"/>
                    </a:ext>
                  </a:extLst>
                </a:gridCol>
              </a:tblGrid>
              <a:tr h="871157">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30 June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30 June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1296377">
                <a:tc>
                  <a:txBody>
                    <a:bodyPr/>
                    <a:lstStyle/>
                    <a:p>
                      <a:pPr algn="ctr" fontAlgn="b"/>
                      <a:r>
                        <a:rPr lang="en-GB" sz="1200" b="1" u="none" strike="noStrike" dirty="0">
                          <a:effectLst/>
                          <a:latin typeface="Arial" panose="020B0604020202020204" pitchFamily="34" charset="0"/>
                          <a:cs typeface="Arial" panose="020B0604020202020204" pitchFamily="34" charset="0"/>
                        </a:rPr>
                        <a:t>Disrupt Drugs Supply and County Lines</a:t>
                      </a:r>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Drug trafficking offences</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303</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305</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428</a:t>
                      </a:r>
                    </a:p>
                  </a:txBody>
                  <a:tcPr marL="6350" marR="6350" marT="6350" marB="0" anchor="ctr"/>
                </a:tc>
                <a:tc>
                  <a:txBody>
                    <a:bodyPr/>
                    <a:lstStyle/>
                    <a:p>
                      <a:pPr algn="ctr" fontAlgn="b"/>
                      <a:r>
                        <a:rPr lang="en-GB" sz="1200" u="none" strike="noStrike" dirty="0">
                          <a:effectLst/>
                          <a:latin typeface="Arial" panose="020B0604020202020204" pitchFamily="34" charset="0"/>
                          <a:cs typeface="Arial" panose="020B0604020202020204" pitchFamily="34" charset="0"/>
                        </a:rPr>
                        <a:t>1% Decrease</a:t>
                      </a:r>
                      <a:br>
                        <a:rPr lang="en-GB" sz="1200" u="none" strike="noStrike" dirty="0">
                          <a:effectLst/>
                          <a:latin typeface="Arial" panose="020B0604020202020204" pitchFamily="34" charset="0"/>
                          <a:cs typeface="Arial" panose="020B0604020202020204" pitchFamily="34" charset="0"/>
                        </a:rPr>
                      </a:br>
                      <a:r>
                        <a:rPr lang="en-GB" sz="1200" u="none" strike="noStrike" dirty="0">
                          <a:effectLst/>
                          <a:latin typeface="Arial" panose="020B0604020202020204" pitchFamily="34" charset="0"/>
                          <a:cs typeface="Arial" panose="020B0604020202020204" pitchFamily="34" charset="0"/>
                        </a:rPr>
                        <a:t>-2</a:t>
                      </a:r>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29% Decrease</a:t>
                      </a:r>
                    </a:p>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-125</a:t>
                      </a:r>
                    </a:p>
                  </a:txBody>
                  <a:tcPr marL="6350" marR="6350" marT="6350" marB="0" anchor="ctr"/>
                </a:tc>
                <a:extLst>
                  <a:ext uri="{0D108BD9-81ED-4DB2-BD59-A6C34878D82A}">
                    <a16:rowId xmlns:a16="http://schemas.microsoft.com/office/drawing/2014/main" val="3431679837"/>
                  </a:ext>
                </a:extLst>
              </a:tr>
              <a:tr h="3318901">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br>
                        <a:rPr lang="en-GB" sz="1200" b="1" i="0" u="none" strike="noStrike" dirty="0">
                          <a:solidFill>
                            <a:schemeClr val="tx1"/>
                          </a:solidFill>
                          <a:effectLst/>
                          <a:latin typeface="Arial" panose="020B0604020202020204" pitchFamily="34" charset="0"/>
                          <a:cs typeface="Arial" panose="020B0604020202020204" pitchFamily="34" charset="0"/>
                        </a:rPr>
                      </a:b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highlight>
                          <a:srgbClr val="FFFF00"/>
                        </a:highlight>
                        <a:latin typeface="Arial" panose="020B0604020202020204" pitchFamily="34" charset="0"/>
                        <a:cs typeface="Arial" panose="020B0604020202020204" pitchFamily="34" charset="0"/>
                      </a:endParaRPr>
                    </a:p>
                    <a:p>
                      <a:pPr marL="0" marR="0" lvl="0" indent="0" algn="l"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Recorded drug trafficking offences in Suffolk totalled 303 in the 12 months to 30 June 2026. This is broadly in line with the 2019 baseline, with 2 fewer offences, and represents a 29% decrease compared with the previous 12 months.</a:t>
                      </a:r>
                      <a:br>
                        <a:rPr lang="en-GB" sz="1200" b="0" i="0" u="none" strike="noStrike" dirty="0">
                          <a:solidFill>
                            <a:schemeClr val="tx1"/>
                          </a:solidFill>
                          <a:effectLst/>
                          <a:latin typeface="Arial" panose="020B0604020202020204" pitchFamily="34" charset="0"/>
                          <a:cs typeface="Arial" panose="020B0604020202020204" pitchFamily="34" charset="0"/>
                        </a:rPr>
                      </a:br>
                      <a:br>
                        <a:rPr lang="en-GB" sz="1200" b="0" i="0" u="none" strike="noStrike" dirty="0">
                          <a:solidFill>
                            <a:schemeClr val="tx1"/>
                          </a:solidFill>
                          <a:effectLst/>
                          <a:latin typeface="Arial" panose="020B0604020202020204" pitchFamily="34" charset="0"/>
                          <a:cs typeface="Arial" panose="020B0604020202020204" pitchFamily="34" charset="0"/>
                        </a:rPr>
                      </a:br>
                      <a:r>
                        <a:rPr lang="en-GB" sz="1200" b="0" i="0" u="none" strike="noStrike" dirty="0">
                          <a:solidFill>
                            <a:schemeClr val="tx1"/>
                          </a:solidFill>
                          <a:effectLst/>
                          <a:latin typeface="Arial" panose="020B0604020202020204" pitchFamily="34" charset="0"/>
                          <a:cs typeface="Arial" panose="020B0604020202020204" pitchFamily="34" charset="0"/>
                        </a:rPr>
                        <a:t>Suffolk Constabulary continues to work with partners to disrupt County Lines activity, safeguard vulnerable people and reduce the harm associated with drug supply.</a:t>
                      </a:r>
                      <a:br>
                        <a:rPr lang="en-GB" sz="1200" b="0" i="0" u="none" strike="noStrike" dirty="0">
                          <a:solidFill>
                            <a:schemeClr val="tx1"/>
                          </a:solidFill>
                          <a:effectLst/>
                          <a:latin typeface="Arial" panose="020B0604020202020204" pitchFamily="34" charset="0"/>
                          <a:cs typeface="Arial" panose="020B0604020202020204" pitchFamily="34" charset="0"/>
                        </a:rPr>
                      </a:br>
                      <a:br>
                        <a:rPr lang="en-GB" sz="1200" b="0" i="0" u="none" strike="noStrike" dirty="0">
                          <a:solidFill>
                            <a:schemeClr val="tx1"/>
                          </a:solidFill>
                          <a:effectLst/>
                          <a:latin typeface="Arial" panose="020B0604020202020204" pitchFamily="34" charset="0"/>
                          <a:cs typeface="Arial" panose="020B0604020202020204" pitchFamily="34" charset="0"/>
                        </a:rPr>
                      </a:br>
                      <a:r>
                        <a:rPr lang="en-GB" sz="1200" b="0" i="0" u="none" strike="noStrike" dirty="0">
                          <a:solidFill>
                            <a:schemeClr val="tx1"/>
                          </a:solidFill>
                          <a:effectLst/>
                          <a:latin typeface="Arial" panose="020B0604020202020204" pitchFamily="34" charset="0"/>
                          <a:cs typeface="Arial" panose="020B0604020202020204" pitchFamily="34" charset="0"/>
                        </a:rPr>
                        <a:t>Suffolk’s Clear, Hold, Build activity provides a partnership framework for tackling serious and organised crime in affected communities. This is being used in Newmarket and Ipswich, with the Ipswich “Maple Together” initiative focused on the Gipping and Westgate wards.</a:t>
                      </a:r>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txBody>
                  <a:tcPr marL="180000" marR="180000" marT="36000" marB="180000">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086161621"/>
                  </a:ext>
                </a:extLst>
              </a:tr>
            </a:tbl>
          </a:graphicData>
        </a:graphic>
      </p:graphicFrame>
      <p:sp>
        <p:nvSpPr>
          <p:cNvPr id="5" name="Rectangle 4">
            <a:extLst>
              <a:ext uri="{FF2B5EF4-FFF2-40B4-BE49-F238E27FC236}">
                <a16:creationId xmlns:a16="http://schemas.microsoft.com/office/drawing/2014/main" id="{2E5FD0FF-D292-C233-7D98-454F709D94D5}"/>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3535528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5</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2C11C369-2A9F-E02E-21C7-0324F5CD6F1A}"/>
              </a:ext>
            </a:extLst>
          </p:cNvPr>
          <p:cNvGraphicFramePr>
            <a:graphicFrameLocks noGrp="1"/>
          </p:cNvGraphicFramePr>
          <p:nvPr>
            <p:extLst>
              <p:ext uri="{D42A27DB-BD31-4B8C-83A1-F6EECF244321}">
                <p14:modId xmlns:p14="http://schemas.microsoft.com/office/powerpoint/2010/main" val="1919701078"/>
              </p:ext>
            </p:extLst>
          </p:nvPr>
        </p:nvGraphicFramePr>
        <p:xfrm>
          <a:off x="1107330" y="820826"/>
          <a:ext cx="9806747" cy="5039460"/>
        </p:xfrm>
        <a:graphic>
          <a:graphicData uri="http://schemas.openxmlformats.org/drawingml/2006/table">
            <a:tbl>
              <a:tblPr>
                <a:tableStyleId>{616DA210-FB5B-4158-B5E0-FEB733F419BA}</a:tableStyleId>
              </a:tblPr>
              <a:tblGrid>
                <a:gridCol w="1701621">
                  <a:extLst>
                    <a:ext uri="{9D8B030D-6E8A-4147-A177-3AD203B41FA5}">
                      <a16:colId xmlns:a16="http://schemas.microsoft.com/office/drawing/2014/main" val="3438550648"/>
                    </a:ext>
                  </a:extLst>
                </a:gridCol>
                <a:gridCol w="1729007">
                  <a:extLst>
                    <a:ext uri="{9D8B030D-6E8A-4147-A177-3AD203B41FA5}">
                      <a16:colId xmlns:a16="http://schemas.microsoft.com/office/drawing/2014/main" val="1045395935"/>
                    </a:ext>
                  </a:extLst>
                </a:gridCol>
                <a:gridCol w="1218829">
                  <a:extLst>
                    <a:ext uri="{9D8B030D-6E8A-4147-A177-3AD203B41FA5}">
                      <a16:colId xmlns:a16="http://schemas.microsoft.com/office/drawing/2014/main" val="4055208703"/>
                    </a:ext>
                  </a:extLst>
                </a:gridCol>
                <a:gridCol w="1320357">
                  <a:extLst>
                    <a:ext uri="{9D8B030D-6E8A-4147-A177-3AD203B41FA5}">
                      <a16:colId xmlns:a16="http://schemas.microsoft.com/office/drawing/2014/main" val="2830407126"/>
                    </a:ext>
                  </a:extLst>
                </a:gridCol>
                <a:gridCol w="1297785">
                  <a:extLst>
                    <a:ext uri="{9D8B030D-6E8A-4147-A177-3AD203B41FA5}">
                      <a16:colId xmlns:a16="http://schemas.microsoft.com/office/drawing/2014/main" val="2159020583"/>
                    </a:ext>
                  </a:extLst>
                </a:gridCol>
                <a:gridCol w="1173652">
                  <a:extLst>
                    <a:ext uri="{9D8B030D-6E8A-4147-A177-3AD203B41FA5}">
                      <a16:colId xmlns:a16="http://schemas.microsoft.com/office/drawing/2014/main" val="309299010"/>
                    </a:ext>
                  </a:extLst>
                </a:gridCol>
                <a:gridCol w="1365496">
                  <a:extLst>
                    <a:ext uri="{9D8B030D-6E8A-4147-A177-3AD203B41FA5}">
                      <a16:colId xmlns:a16="http://schemas.microsoft.com/office/drawing/2014/main" val="2523541150"/>
                    </a:ext>
                  </a:extLst>
                </a:gridCol>
              </a:tblGrid>
              <a:tr h="631000">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30 June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30 June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308290">
                <a:tc rowSpan="5">
                  <a:txBody>
                    <a:bodyPr/>
                    <a:lstStyle/>
                    <a:p>
                      <a:pPr algn="ctr" fontAlgn="b"/>
                      <a:r>
                        <a:rPr lang="en-GB" sz="1200" b="1" u="none" strike="noStrike" dirty="0">
                          <a:effectLst/>
                          <a:latin typeface="Arial" panose="020B0604020202020204" pitchFamily="34" charset="0"/>
                          <a:cs typeface="Arial" panose="020B0604020202020204" pitchFamily="34" charset="0"/>
                        </a:rPr>
                        <a:t>Reduce Neighbourhood Crime</a:t>
                      </a:r>
                      <a:endParaRPr lang="en-GB" sz="12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All neighbourhood crime</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3674</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7063</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3493</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48%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-3390</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 Increase</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+180</a:t>
                      </a:r>
                    </a:p>
                  </a:txBody>
                  <a:tcPr marL="6350" marR="6350" marT="6350" marB="0" anchor="ctr"/>
                </a:tc>
                <a:extLst>
                  <a:ext uri="{0D108BD9-81ED-4DB2-BD59-A6C34878D82A}">
                    <a16:rowId xmlns:a16="http://schemas.microsoft.com/office/drawing/2014/main" val="2881634528"/>
                  </a:ext>
                </a:extLst>
              </a:tr>
              <a:tr h="288211">
                <a:tc vMerge="1">
                  <a:txBody>
                    <a:bodyPr/>
                    <a:lstStyle/>
                    <a:p>
                      <a:pPr algn="ctr" fontAlgn="b"/>
                      <a:endParaRPr lang="en-GB" sz="9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Residential burglary</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1154</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2548</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1093</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55%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-1394</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6% Increase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+61</a:t>
                      </a:r>
                    </a:p>
                  </a:txBody>
                  <a:tcPr marL="6350" marR="6350" marT="6350" marB="0" anchor="ctr"/>
                </a:tc>
                <a:extLst>
                  <a:ext uri="{0D108BD9-81ED-4DB2-BD59-A6C34878D82A}">
                    <a16:rowId xmlns:a16="http://schemas.microsoft.com/office/drawing/2014/main" val="4053725902"/>
                  </a:ext>
                </a:extLst>
              </a:tr>
              <a:tr h="288211">
                <a:tc vMerge="1">
                  <a:txBody>
                    <a:bodyPr/>
                    <a:lstStyle/>
                    <a:p>
                      <a:pPr algn="ctr" fontAlgn="b"/>
                      <a:endParaRPr lang="en-GB" sz="9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Vehicle offences</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1996</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3471</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1902</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42%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-1475</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 Increase</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+94</a:t>
                      </a:r>
                    </a:p>
                  </a:txBody>
                  <a:tcPr marL="6350" marR="6350" marT="6350" marB="0" anchor="ctr"/>
                </a:tc>
                <a:extLst>
                  <a:ext uri="{0D108BD9-81ED-4DB2-BD59-A6C34878D82A}">
                    <a16:rowId xmlns:a16="http://schemas.microsoft.com/office/drawing/2014/main" val="3560505408"/>
                  </a:ext>
                </a:extLst>
              </a:tr>
              <a:tr h="288211">
                <a:tc vMerge="1">
                  <a:txBody>
                    <a:bodyPr/>
                    <a:lstStyle/>
                    <a:p>
                      <a:pPr algn="ctr" fontAlgn="b"/>
                      <a:endParaRPr lang="en-GB" sz="9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Theft from the person</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228</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528</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284</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57%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-300</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20%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-56</a:t>
                      </a:r>
                    </a:p>
                  </a:txBody>
                  <a:tcPr marL="6350" marR="6350" marT="6350" marB="0" anchor="ctr"/>
                </a:tc>
                <a:extLst>
                  <a:ext uri="{0D108BD9-81ED-4DB2-BD59-A6C34878D82A}">
                    <a16:rowId xmlns:a16="http://schemas.microsoft.com/office/drawing/2014/main" val="3099330830"/>
                  </a:ext>
                </a:extLst>
              </a:tr>
              <a:tr h="288211">
                <a:tc vMerge="1">
                  <a:txBody>
                    <a:bodyPr/>
                    <a:lstStyle/>
                    <a:p>
                      <a:pPr algn="ctr" fontAlgn="b"/>
                      <a:endParaRPr lang="en-GB" sz="90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Robbery</a:t>
                      </a:r>
                    </a:p>
                  </a:txBody>
                  <a:tcPr marL="6350" marR="6350" marT="6350" marB="0" anchor="ctr">
                    <a:solidFill>
                      <a:schemeClr val="tx2">
                        <a:lumMod val="20000"/>
                        <a:lumOff val="80000"/>
                      </a:schemeClr>
                    </a:solidFill>
                  </a:tcP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295</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516</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214</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43% Decrease </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-221</a:t>
                      </a:r>
                    </a:p>
                  </a:txBody>
                  <a:tcPr marL="6350" marR="6350" marT="6350" marB="0" anchor="ctr"/>
                </a:tc>
                <a:tc>
                  <a:txBody>
                    <a:bodyPr/>
                    <a:lstStyle/>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38% Increase</a:t>
                      </a:r>
                    </a:p>
                    <a:p>
                      <a:pPr algn="ctr" fontAlgn="b"/>
                      <a:r>
                        <a:rPr lang="en-GB" sz="1100" b="0" i="0" u="none" strike="noStrike" dirty="0">
                          <a:solidFill>
                            <a:srgbClr val="000000"/>
                          </a:solidFill>
                          <a:effectLst/>
                          <a:latin typeface="Arial" panose="020B0604020202020204" pitchFamily="34" charset="0"/>
                          <a:cs typeface="Arial" panose="020B0604020202020204" pitchFamily="34" charset="0"/>
                        </a:rPr>
                        <a:t>+81</a:t>
                      </a:r>
                    </a:p>
                  </a:txBody>
                  <a:tcPr marL="6350" marR="6350" marT="6350" marB="0" anchor="ctr"/>
                </a:tc>
                <a:extLst>
                  <a:ext uri="{0D108BD9-81ED-4DB2-BD59-A6C34878D82A}">
                    <a16:rowId xmlns:a16="http://schemas.microsoft.com/office/drawing/2014/main" val="2853548973"/>
                  </a:ext>
                </a:extLst>
              </a:tr>
              <a:tr h="288211">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highlight>
                          <a:srgbClr val="FFFF00"/>
                        </a:highlight>
                        <a:latin typeface="Arial" panose="020B0604020202020204" pitchFamily="34" charset="0"/>
                        <a:cs typeface="Arial" panose="020B0604020202020204" pitchFamily="34" charset="0"/>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Neighbourhood crime remains substantially below the 2019 baseline, with 3,674 offences in the 12 months to 30 June 2026 compared with 7,063 in 2019. However, recorded neighbourhood crime increased by 5% compared with the previous 12 months.</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Residential burglary and vehicle offences remain well below the 2019 baseline but have increased slightly in comparison to the previous 12 months. Theft from the person has reduced compared with both comparison periods. Robbery remains below the 2019 baseline but has increased compared with the previous 12 months. </a:t>
                      </a:r>
                      <a:r>
                        <a:rPr lang="en-GB" sz="1200" dirty="0">
                          <a:effectLst/>
                          <a:latin typeface="Arial" panose="020B0604020202020204" pitchFamily="34" charset="0"/>
                          <a:cs typeface="Arial" panose="020B0604020202020204" pitchFamily="34" charset="0"/>
                        </a:rPr>
                        <a:t>This rise is largely attributable to adjustments in the recording practices for Robbery of business property offences.</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latin typeface="Arial" panose="020B0604020202020204" pitchFamily="34" charset="0"/>
                        <a:cs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Suffolk Constabulary continues to monitor neighbourhood crime through County Policing Command and local partnership arrangements, with activity considered through existing performance and accountability processes.</a:t>
                      </a:r>
                      <a:endParaRPr lang="en-GB" sz="1200" b="0" i="0" u="none" strike="noStrike" dirty="0">
                        <a:solidFill>
                          <a:schemeClr val="tx1"/>
                        </a:solidFill>
                        <a:effectLst/>
                        <a:highlight>
                          <a:srgbClr val="FFFF00"/>
                        </a:highlight>
                        <a:latin typeface="Arial" panose="020B0604020202020204" pitchFamily="34" charset="0"/>
                        <a:cs typeface="Arial" panose="020B0604020202020204" pitchFamily="34" charset="0"/>
                      </a:endParaRPr>
                    </a:p>
                  </a:txBody>
                  <a:tcPr marL="180000" marR="180000" marT="36000" marB="180000" anchor="ctr">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1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hMerge="1">
                  <a:txBody>
                    <a:bodyPr/>
                    <a:lstStyle/>
                    <a:p>
                      <a:pPr algn="ctr" fontAlgn="b"/>
                      <a:endParaRPr lang="en-GB" sz="11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hMerge="1">
                  <a:txBody>
                    <a:bodyPr/>
                    <a:lstStyle/>
                    <a:p>
                      <a:pPr algn="ctr" fontAlgn="b"/>
                      <a:endParaRPr lang="en-GB" sz="11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b"/>
                </a:tc>
                <a:tc hMerge="1">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tc hMerge="1">
                  <a:txBody>
                    <a:bodyPr/>
                    <a:lstStyle/>
                    <a:p>
                      <a:pPr algn="ctr" fontAlgn="b"/>
                      <a:endParaRPr lang="en-GB" sz="11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b"/>
                </a:tc>
                <a:extLst>
                  <a:ext uri="{0D108BD9-81ED-4DB2-BD59-A6C34878D82A}">
                    <a16:rowId xmlns:a16="http://schemas.microsoft.com/office/drawing/2014/main" val="494122965"/>
                  </a:ext>
                </a:extLst>
              </a:tr>
            </a:tbl>
          </a:graphicData>
        </a:graphic>
      </p:graphicFrame>
      <p:sp>
        <p:nvSpPr>
          <p:cNvPr id="5" name="Rectangle 4">
            <a:extLst>
              <a:ext uri="{FF2B5EF4-FFF2-40B4-BE49-F238E27FC236}">
                <a16:creationId xmlns:a16="http://schemas.microsoft.com/office/drawing/2014/main" id="{479E811D-A5CF-4059-5DBC-EF9F8B42A4F3}"/>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3052850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6</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1B999E9E-6305-904B-A6AD-3B7EEBB19039}"/>
              </a:ext>
            </a:extLst>
          </p:cNvPr>
          <p:cNvGraphicFramePr>
            <a:graphicFrameLocks noGrp="1"/>
          </p:cNvGraphicFramePr>
          <p:nvPr>
            <p:extLst>
              <p:ext uri="{D42A27DB-BD31-4B8C-83A1-F6EECF244321}">
                <p14:modId xmlns:p14="http://schemas.microsoft.com/office/powerpoint/2010/main" val="3667867955"/>
              </p:ext>
            </p:extLst>
          </p:nvPr>
        </p:nvGraphicFramePr>
        <p:xfrm>
          <a:off x="1107330" y="820826"/>
          <a:ext cx="9689301" cy="1847850"/>
        </p:xfrm>
        <a:graphic>
          <a:graphicData uri="http://schemas.openxmlformats.org/drawingml/2006/table">
            <a:tbl>
              <a:tblPr>
                <a:tableStyleId>{616DA210-FB5B-4158-B5E0-FEB733F419BA}</a:tableStyleId>
              </a:tblPr>
              <a:tblGrid>
                <a:gridCol w="1549075">
                  <a:extLst>
                    <a:ext uri="{9D8B030D-6E8A-4147-A177-3AD203B41FA5}">
                      <a16:colId xmlns:a16="http://schemas.microsoft.com/office/drawing/2014/main" val="3438550648"/>
                    </a:ext>
                  </a:extLst>
                </a:gridCol>
                <a:gridCol w="1833074">
                  <a:extLst>
                    <a:ext uri="{9D8B030D-6E8A-4147-A177-3AD203B41FA5}">
                      <a16:colId xmlns:a16="http://schemas.microsoft.com/office/drawing/2014/main" val="1045395935"/>
                    </a:ext>
                  </a:extLst>
                </a:gridCol>
                <a:gridCol w="1211625">
                  <a:extLst>
                    <a:ext uri="{9D8B030D-6E8A-4147-A177-3AD203B41FA5}">
                      <a16:colId xmlns:a16="http://schemas.microsoft.com/office/drawing/2014/main" val="4055208703"/>
                    </a:ext>
                  </a:extLst>
                </a:gridCol>
                <a:gridCol w="1304545">
                  <a:extLst>
                    <a:ext uri="{9D8B030D-6E8A-4147-A177-3AD203B41FA5}">
                      <a16:colId xmlns:a16="http://schemas.microsoft.com/office/drawing/2014/main" val="2830407126"/>
                    </a:ext>
                  </a:extLst>
                </a:gridCol>
                <a:gridCol w="1282243">
                  <a:extLst>
                    <a:ext uri="{9D8B030D-6E8A-4147-A177-3AD203B41FA5}">
                      <a16:colId xmlns:a16="http://schemas.microsoft.com/office/drawing/2014/main" val="2159020583"/>
                    </a:ext>
                  </a:extLst>
                </a:gridCol>
                <a:gridCol w="1159596">
                  <a:extLst>
                    <a:ext uri="{9D8B030D-6E8A-4147-A177-3AD203B41FA5}">
                      <a16:colId xmlns:a16="http://schemas.microsoft.com/office/drawing/2014/main" val="309299010"/>
                    </a:ext>
                  </a:extLst>
                </a:gridCol>
                <a:gridCol w="1349143">
                  <a:extLst>
                    <a:ext uri="{9D8B030D-6E8A-4147-A177-3AD203B41FA5}">
                      <a16:colId xmlns:a16="http://schemas.microsoft.com/office/drawing/2014/main" val="2523541150"/>
                    </a:ext>
                  </a:extLst>
                </a:gridCol>
              </a:tblGrid>
              <a:tr h="569902">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30 June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30 June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429057">
                <a:tc rowSpan="2">
                  <a:txBody>
                    <a:bodyPr/>
                    <a:lstStyle/>
                    <a:p>
                      <a:pPr algn="ctr" fontAlgn="b"/>
                      <a:r>
                        <a:rPr lang="en-GB" sz="1200" b="1" i="0" u="none" strike="noStrike" dirty="0">
                          <a:solidFill>
                            <a:srgbClr val="000000"/>
                          </a:solidFill>
                          <a:effectLst/>
                          <a:latin typeface="Arial" panose="020B0604020202020204" pitchFamily="34" charset="0"/>
                          <a:cs typeface="Arial" panose="020B0604020202020204" pitchFamily="34" charset="0"/>
                        </a:rPr>
                        <a:t>Tackle Cyber Crime</a:t>
                      </a: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Confidence in law enforcement response to cyber crime</a:t>
                      </a:r>
                    </a:p>
                  </a:txBody>
                  <a:tcPr marL="6350" marR="6350" marT="6350" marB="0" anchor="ctr">
                    <a:solidFill>
                      <a:schemeClr val="tx2">
                        <a:lumMod val="20000"/>
                        <a:lumOff val="80000"/>
                      </a:schemeClr>
                    </a:solidFill>
                  </a:tcPr>
                </a:tc>
                <a:tc gridSpan="5">
                  <a:txBody>
                    <a:bodyPr/>
                    <a:lstStyle/>
                    <a:p>
                      <a:pPr algn="ctr" fontAlgn="b"/>
                      <a:r>
                        <a:rPr lang="en-GB" sz="1200" b="1" i="0" u="none" strike="noStrike" dirty="0">
                          <a:solidFill>
                            <a:srgbClr val="FF0000"/>
                          </a:solidFill>
                          <a:effectLst/>
                          <a:latin typeface="Arial" panose="020B0604020202020204" pitchFamily="34" charset="0"/>
                          <a:cs typeface="Arial" panose="020B0604020202020204" pitchFamily="34" charset="0"/>
                        </a:rPr>
                        <a:t>Data will be non-police data- currently not yet available</a:t>
                      </a: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195860792"/>
                  </a:ext>
                </a:extLst>
              </a:tr>
              <a:tr h="429057">
                <a:tc vMerge="1">
                  <a:txBody>
                    <a:bodyPr/>
                    <a:lstStyle/>
                    <a:p>
                      <a:pPr algn="ctr" fontAlgn="b"/>
                      <a:endParaRPr lang="en-GB" sz="1050" b="1" i="0" u="none" strike="noStrike" dirty="0">
                        <a:solidFill>
                          <a:srgbClr val="000000"/>
                        </a:solidFill>
                        <a:effectLst/>
                        <a:latin typeface="Calibri" panose="020F0502020204030204" pitchFamily="34" charset="0"/>
                      </a:endParaRP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Percentage of businesses experiencing a cyber breach or attack</a:t>
                      </a:r>
                    </a:p>
                  </a:txBody>
                  <a:tcPr marL="6350" marR="6350" marT="6350" marB="0" anchor="ctr">
                    <a:solidFill>
                      <a:schemeClr val="tx2">
                        <a:lumMod val="20000"/>
                        <a:lumOff val="80000"/>
                      </a:schemeClr>
                    </a:solidFill>
                  </a:tcPr>
                </a:tc>
                <a:tc gridSpan="5">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GB" sz="1200" b="1" i="0" u="none" strike="noStrike" dirty="0">
                          <a:solidFill>
                            <a:srgbClr val="FF0000"/>
                          </a:solidFill>
                          <a:effectLst/>
                          <a:latin typeface="Arial" panose="020B0604020202020204" pitchFamily="34" charset="0"/>
                          <a:cs typeface="Arial" panose="020B0604020202020204" pitchFamily="34" charset="0"/>
                        </a:rPr>
                        <a:t>Data will be non-police data- currently not yet available</a:t>
                      </a: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tc hMerge="1">
                  <a:txBody>
                    <a:bodyPr/>
                    <a:lstStyle/>
                    <a:p>
                      <a:pPr algn="ctr" fontAlgn="b"/>
                      <a:endParaRPr lang="en-GB" sz="9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972311269"/>
                  </a:ext>
                </a:extLst>
              </a:tr>
            </a:tbl>
          </a:graphicData>
        </a:graphic>
      </p:graphicFrame>
      <p:sp>
        <p:nvSpPr>
          <p:cNvPr id="5" name="Rectangle 4">
            <a:extLst>
              <a:ext uri="{FF2B5EF4-FFF2-40B4-BE49-F238E27FC236}">
                <a16:creationId xmlns:a16="http://schemas.microsoft.com/office/drawing/2014/main" id="{4CE7F19E-80CB-E10A-236D-61FEA866398C}"/>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80606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7</a:t>
            </a:fld>
            <a:endParaRPr lang="en-GB" sz="1100" b="1" dirty="0">
              <a:solidFill>
                <a:schemeClr val="bg1"/>
              </a:solidFill>
            </a:endParaRPr>
          </a:p>
        </p:txBody>
      </p:sp>
      <p:graphicFrame>
        <p:nvGraphicFramePr>
          <p:cNvPr id="2" name="Table 1">
            <a:extLst>
              <a:ext uri="{FF2B5EF4-FFF2-40B4-BE49-F238E27FC236}">
                <a16:creationId xmlns:a16="http://schemas.microsoft.com/office/drawing/2014/main" id="{6A7953B4-07C7-001F-F8E6-39908F8BD0CE}"/>
              </a:ext>
            </a:extLst>
          </p:cNvPr>
          <p:cNvGraphicFramePr>
            <a:graphicFrameLocks noGrp="1"/>
          </p:cNvGraphicFramePr>
          <p:nvPr>
            <p:extLst>
              <p:ext uri="{D42A27DB-BD31-4B8C-83A1-F6EECF244321}">
                <p14:modId xmlns:p14="http://schemas.microsoft.com/office/powerpoint/2010/main" val="2560280729"/>
              </p:ext>
            </p:extLst>
          </p:nvPr>
        </p:nvGraphicFramePr>
        <p:xfrm>
          <a:off x="1107330" y="820826"/>
          <a:ext cx="9806747" cy="4250415"/>
        </p:xfrm>
        <a:graphic>
          <a:graphicData uri="http://schemas.openxmlformats.org/drawingml/2006/table">
            <a:tbl>
              <a:tblPr>
                <a:tableStyleId>{616DA210-FB5B-4158-B5E0-FEB733F419BA}</a:tableStyleId>
              </a:tblPr>
              <a:tblGrid>
                <a:gridCol w="1567852">
                  <a:extLst>
                    <a:ext uri="{9D8B030D-6E8A-4147-A177-3AD203B41FA5}">
                      <a16:colId xmlns:a16="http://schemas.microsoft.com/office/drawing/2014/main" val="3438550648"/>
                    </a:ext>
                  </a:extLst>
                </a:gridCol>
                <a:gridCol w="1855293">
                  <a:extLst>
                    <a:ext uri="{9D8B030D-6E8A-4147-A177-3AD203B41FA5}">
                      <a16:colId xmlns:a16="http://schemas.microsoft.com/office/drawing/2014/main" val="1045395935"/>
                    </a:ext>
                  </a:extLst>
                </a:gridCol>
                <a:gridCol w="1226312">
                  <a:extLst>
                    <a:ext uri="{9D8B030D-6E8A-4147-A177-3AD203B41FA5}">
                      <a16:colId xmlns:a16="http://schemas.microsoft.com/office/drawing/2014/main" val="4055208703"/>
                    </a:ext>
                  </a:extLst>
                </a:gridCol>
                <a:gridCol w="1320357">
                  <a:extLst>
                    <a:ext uri="{9D8B030D-6E8A-4147-A177-3AD203B41FA5}">
                      <a16:colId xmlns:a16="http://schemas.microsoft.com/office/drawing/2014/main" val="2830407126"/>
                    </a:ext>
                  </a:extLst>
                </a:gridCol>
                <a:gridCol w="1297785">
                  <a:extLst>
                    <a:ext uri="{9D8B030D-6E8A-4147-A177-3AD203B41FA5}">
                      <a16:colId xmlns:a16="http://schemas.microsoft.com/office/drawing/2014/main" val="2159020583"/>
                    </a:ext>
                  </a:extLst>
                </a:gridCol>
                <a:gridCol w="1173652">
                  <a:extLst>
                    <a:ext uri="{9D8B030D-6E8A-4147-A177-3AD203B41FA5}">
                      <a16:colId xmlns:a16="http://schemas.microsoft.com/office/drawing/2014/main" val="309299010"/>
                    </a:ext>
                  </a:extLst>
                </a:gridCol>
                <a:gridCol w="1365496">
                  <a:extLst>
                    <a:ext uri="{9D8B030D-6E8A-4147-A177-3AD203B41FA5}">
                      <a16:colId xmlns:a16="http://schemas.microsoft.com/office/drawing/2014/main" val="2523541150"/>
                    </a:ext>
                  </a:extLst>
                </a:gridCol>
              </a:tblGrid>
              <a:tr h="569902">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Priority Area</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i="0" u="none" strike="noStrike" dirty="0">
                          <a:solidFill>
                            <a:schemeClr val="bg1"/>
                          </a:solidFill>
                          <a:effectLst/>
                          <a:latin typeface="Arial" panose="020B0604020202020204" pitchFamily="34" charset="0"/>
                          <a:cs typeface="Arial" panose="020B0604020202020204" pitchFamily="34" charset="0"/>
                        </a:rPr>
                        <a:t>Measure</a:t>
                      </a: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Most Recent 12 Months (12 months up to 30 June 2026)</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2019 Baseline</a:t>
                      </a:r>
                    </a:p>
                    <a:p>
                      <a:pPr algn="ctr" fontAlgn="b"/>
                      <a:r>
                        <a:rPr lang="en-GB" sz="1200" b="1" u="none" strike="noStrike" dirty="0">
                          <a:solidFill>
                            <a:schemeClr val="bg1"/>
                          </a:solidFill>
                          <a:effectLst/>
                          <a:latin typeface="Arial" panose="020B0604020202020204" pitchFamily="34" charset="0"/>
                          <a:cs typeface="Arial" panose="020B0604020202020204" pitchFamily="34" charset="0"/>
                        </a:rPr>
                        <a:t>(12 months up to 30 June 2019)</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Previous 12 Months (12 months up to 30 June 2025)</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2019 Baseline</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tc>
                  <a:txBody>
                    <a:bodyPr/>
                    <a:lstStyle/>
                    <a:p>
                      <a:pPr algn="ctr" fontAlgn="b"/>
                      <a:r>
                        <a:rPr lang="en-GB" sz="1200" b="1" u="none" strike="noStrike" dirty="0">
                          <a:solidFill>
                            <a:schemeClr val="bg1"/>
                          </a:solidFill>
                          <a:effectLst/>
                          <a:latin typeface="Arial" panose="020B0604020202020204" pitchFamily="34" charset="0"/>
                          <a:cs typeface="Arial" panose="020B0604020202020204" pitchFamily="34" charset="0"/>
                        </a:rPr>
                        <a:t>Difference Against Previous 12 Months</a:t>
                      </a:r>
                      <a:endParaRPr lang="en-GB" sz="1200" b="1" i="0" u="none" strike="noStrike" dirty="0">
                        <a:solidFill>
                          <a:schemeClr val="bg1"/>
                        </a:solidFill>
                        <a:effectLst/>
                        <a:latin typeface="Arial" panose="020B0604020202020204" pitchFamily="34" charset="0"/>
                        <a:cs typeface="Arial" panose="020B0604020202020204" pitchFamily="34" charset="0"/>
                      </a:endParaRPr>
                    </a:p>
                  </a:txBody>
                  <a:tcPr marL="6350" marR="6350" marT="6350" marB="0" anchor="ctr">
                    <a:solidFill>
                      <a:schemeClr val="tx2"/>
                    </a:solidFill>
                  </a:tcPr>
                </a:tc>
                <a:extLst>
                  <a:ext uri="{0D108BD9-81ED-4DB2-BD59-A6C34878D82A}">
                    <a16:rowId xmlns:a16="http://schemas.microsoft.com/office/drawing/2014/main" val="2891885012"/>
                  </a:ext>
                </a:extLst>
              </a:tr>
              <a:tr h="1101985">
                <a:tc>
                  <a:txBody>
                    <a:bodyPr/>
                    <a:lstStyle/>
                    <a:p>
                      <a:pPr algn="ctr" fontAlgn="b"/>
                      <a:r>
                        <a:rPr lang="en-GB" sz="1200" b="1" i="0" u="none" strike="noStrike" dirty="0">
                          <a:solidFill>
                            <a:srgbClr val="000000"/>
                          </a:solidFill>
                          <a:effectLst/>
                          <a:latin typeface="Arial" panose="020B0604020202020204" pitchFamily="34" charset="0"/>
                          <a:cs typeface="Arial" panose="020B0604020202020204" pitchFamily="34" charset="0"/>
                        </a:rPr>
                        <a:t>Improve Satisfaction Among Victims – with a particular focus on victims of domestic abuse</a:t>
                      </a:r>
                    </a:p>
                  </a:txBody>
                  <a:tcPr marL="6350" marR="6350" marT="6350" marB="0" anchor="ctr">
                    <a:solidFill>
                      <a:schemeClr val="tx2">
                        <a:lumMod val="40000"/>
                        <a:lumOff val="6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Satisfaction** Amongst Victims of Domestic Abuse</a:t>
                      </a:r>
                    </a:p>
                  </a:txBody>
                  <a:tcPr marL="6350" marR="6350" marT="6350" marB="0" anchor="ctr">
                    <a:solidFill>
                      <a:schemeClr val="tx2">
                        <a:lumMod val="20000"/>
                        <a:lumOff val="80000"/>
                      </a:schemeClr>
                    </a:solidFill>
                  </a:tcP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87%</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79%</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84%</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8pp Increase</a:t>
                      </a:r>
                    </a:p>
                  </a:txBody>
                  <a:tcPr marL="6350" marR="6350" marT="6350" marB="0" anchor="ctr"/>
                </a:tc>
                <a:tc>
                  <a:txBody>
                    <a:bodyPr/>
                    <a:lstStyle/>
                    <a:p>
                      <a:pPr algn="ctr" fontAlgn="b"/>
                      <a:r>
                        <a:rPr lang="en-GB" sz="1200" b="0" i="0" u="none" strike="noStrike" dirty="0">
                          <a:solidFill>
                            <a:srgbClr val="000000"/>
                          </a:solidFill>
                          <a:effectLst/>
                          <a:latin typeface="Arial" panose="020B0604020202020204" pitchFamily="34" charset="0"/>
                          <a:cs typeface="Arial" panose="020B0604020202020204" pitchFamily="34" charset="0"/>
                        </a:rPr>
                        <a:t>3pp Increase</a:t>
                      </a:r>
                    </a:p>
                  </a:txBody>
                  <a:tcPr marL="6350" marR="6350" marT="6350" marB="0" anchor="ctr"/>
                </a:tc>
                <a:extLst>
                  <a:ext uri="{0D108BD9-81ED-4DB2-BD59-A6C34878D82A}">
                    <a16:rowId xmlns:a16="http://schemas.microsoft.com/office/drawing/2014/main" val="2498550818"/>
                  </a:ext>
                </a:extLst>
              </a:tr>
              <a:tr h="1107632">
                <a:tc gridSpan="7">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br>
                        <a:rPr lang="en-GB" sz="1200" b="1" i="0" u="none" strike="noStrike" dirty="0">
                          <a:solidFill>
                            <a:schemeClr val="tx1"/>
                          </a:solidFill>
                          <a:effectLst/>
                          <a:latin typeface="Arial" panose="020B0604020202020204" pitchFamily="34" charset="0"/>
                          <a:cs typeface="Arial" panose="020B0604020202020204" pitchFamily="34" charset="0"/>
                        </a:rPr>
                      </a:br>
                      <a:r>
                        <a:rPr lang="en-GB" sz="1200" b="1" i="0" u="none" strike="noStrike" dirty="0">
                          <a:solidFill>
                            <a:schemeClr val="tx1"/>
                          </a:solidFill>
                          <a:effectLst/>
                          <a:latin typeface="Arial" panose="020B0604020202020204" pitchFamily="34" charset="0"/>
                          <a:cs typeface="Arial" panose="020B0604020202020204" pitchFamily="34" charset="0"/>
                        </a:rPr>
                        <a:t>Supplementary Comment</a:t>
                      </a:r>
                    </a:p>
                    <a:p>
                      <a:pPr marL="0" marR="0" lvl="0" indent="0" algn="ctr" defTabSz="914400" rtl="0" eaLnBrk="1" fontAlgn="b" latinLnBrk="0" hangingPunct="1">
                        <a:lnSpc>
                          <a:spcPct val="100000"/>
                        </a:lnSpc>
                        <a:spcBef>
                          <a:spcPts val="0"/>
                        </a:spcBef>
                        <a:spcAft>
                          <a:spcPts val="0"/>
                        </a:spcAft>
                        <a:buClrTx/>
                        <a:buSzTx/>
                        <a:buFontTx/>
                        <a:buNone/>
                        <a:tabLst/>
                        <a:defRPr/>
                      </a:pPr>
                      <a:endParaRPr lang="en-GB" sz="1200" b="1" i="0" u="none" strike="noStrike" dirty="0">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Satisfaction among surveyed victims of domestic abuse was 87% in the 12 months to 30 June 2026. This is 8 percentage points higher than the 2019 baseline and 3 percentage points higher than the previous 12 months. </a:t>
                      </a:r>
                    </a:p>
                    <a:p>
                      <a:pPr marL="0" marR="0" lvl="0" indent="0" algn="l" defTabSz="914400" rtl="0" eaLnBrk="1" fontAlgn="b" latinLnBrk="0" hangingPunct="1">
                        <a:lnSpc>
                          <a:spcPct val="100000"/>
                        </a:lnSpc>
                        <a:spcBef>
                          <a:spcPts val="0"/>
                        </a:spcBef>
                        <a:spcAft>
                          <a:spcPts val="0"/>
                        </a:spcAft>
                        <a:buClrTx/>
                        <a:buSzTx/>
                        <a:buFontTx/>
                        <a:buNone/>
                        <a:tabLst/>
                        <a:defRPr/>
                      </a:pPr>
                      <a:endParaRPr lang="en-GB" sz="1200" b="0" i="0" u="none" strike="noStrike" dirty="0">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 latinLnBrk="0" hangingPunct="1">
                        <a:lnSpc>
                          <a:spcPct val="100000"/>
                        </a:lnSpc>
                        <a:spcBef>
                          <a:spcPts val="0"/>
                        </a:spcBef>
                        <a:spcAft>
                          <a:spcPts val="0"/>
                        </a:spcAft>
                        <a:buClrTx/>
                        <a:buSzTx/>
                        <a:buFontTx/>
                        <a:buNone/>
                        <a:tabLst/>
                        <a:defRPr/>
                      </a:pPr>
                      <a:r>
                        <a:rPr lang="en-GB" sz="1200" b="0" i="0" u="none" strike="noStrike" dirty="0">
                          <a:solidFill>
                            <a:schemeClr val="tx1"/>
                          </a:solidFill>
                          <a:effectLst/>
                          <a:latin typeface="Arial" panose="020B0604020202020204" pitchFamily="34" charset="0"/>
                          <a:cs typeface="Arial" panose="020B0604020202020204" pitchFamily="34" charset="0"/>
                        </a:rPr>
                        <a:t>Suffolk Constabulary continues to work with partners to support victims of domestic abuse, including through safeguarding arrangements and the delivery of victims’ entitlements under the Victims’ Code. The Constabulary will continue to monitor satisfaction alongside wider measures of victim contact, safeguarding and the criminal justice process.</a:t>
                      </a:r>
                    </a:p>
                    <a:p>
                      <a:pPr algn="l" fontAlgn="b">
                        <a:spcBef>
                          <a:spcPts val="0"/>
                        </a:spcBef>
                        <a:spcAft>
                          <a:spcPts val="0"/>
                        </a:spcAft>
                      </a:pPr>
                      <a:endParaRPr lang="en-GB" sz="1200" kern="1200" dirty="0">
                        <a:solidFill>
                          <a:schemeClr val="tx1"/>
                        </a:solidFill>
                        <a:effectLst/>
                        <a:latin typeface="Arial" panose="020B0604020202020204" pitchFamily="34" charset="0"/>
                        <a:ea typeface="+mn-ea"/>
                        <a:cs typeface="Arial" panose="020B0604020202020204" pitchFamily="34" charset="0"/>
                      </a:endParaRPr>
                    </a:p>
                    <a:p>
                      <a:pPr algn="l" fontAlgn="b">
                        <a:spcBef>
                          <a:spcPts val="0"/>
                        </a:spcBef>
                        <a:spcAft>
                          <a:spcPts val="0"/>
                        </a:spcAft>
                      </a:pPr>
                      <a:r>
                        <a:rPr lang="en-GB" sz="1200" b="0" i="0" u="none" strike="noStrike" dirty="0">
                          <a:solidFill>
                            <a:schemeClr val="tx1"/>
                          </a:solidFill>
                          <a:effectLst/>
                          <a:latin typeface="Arial" panose="020B0604020202020204" pitchFamily="34" charset="0"/>
                          <a:cs typeface="Arial" panose="020B0604020202020204" pitchFamily="34" charset="0"/>
                        </a:rPr>
                        <a:t>The Constabulary's Multi Agency Safeguarding Hub oversees risk reduction strategies for victims alongside targeted interventions to address offending behaviour outside of the normal investigative process. </a:t>
                      </a:r>
                    </a:p>
                  </a:txBody>
                  <a:tcPr marL="180000" marR="180000" marT="36000" marB="180000" anchor="ctr">
                    <a:no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solidFill>
                      <a:schemeClr val="tx2">
                        <a:lumMod val="20000"/>
                        <a:lumOff val="80000"/>
                      </a:schemeClr>
                    </a:solidFill>
                  </a:tcP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hMerge="1">
                  <a:txBody>
                    <a:bodyPr/>
                    <a:lstStyle/>
                    <a:p>
                      <a:pPr algn="ctr" fontAlgn="b"/>
                      <a:endParaRPr lang="en-GB" sz="12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639299107"/>
                  </a:ext>
                </a:extLst>
              </a:tr>
            </a:tbl>
          </a:graphicData>
        </a:graphic>
      </p:graphicFrame>
      <p:sp>
        <p:nvSpPr>
          <p:cNvPr id="5" name="Rectangle 4">
            <a:extLst>
              <a:ext uri="{FF2B5EF4-FFF2-40B4-BE49-F238E27FC236}">
                <a16:creationId xmlns:a16="http://schemas.microsoft.com/office/drawing/2014/main" id="{04572298-C649-38DA-48D9-95C005EF2DD1}"/>
              </a:ext>
            </a:extLst>
          </p:cNvPr>
          <p:cNvSpPr/>
          <p:nvPr/>
        </p:nvSpPr>
        <p:spPr>
          <a:xfrm>
            <a:off x="623831" y="136525"/>
            <a:ext cx="11016346" cy="5415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Suffolk Constabulary: Summary of National Crime and Policing Measures (See Appendix for breakdown of crime groupings)</a:t>
            </a:r>
          </a:p>
        </p:txBody>
      </p:sp>
    </p:spTree>
    <p:extLst>
      <p:ext uri="{BB962C8B-B14F-4D97-AF65-F5344CB8AC3E}">
        <p14:creationId xmlns:p14="http://schemas.microsoft.com/office/powerpoint/2010/main" val="3613021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9E88886-644B-7B92-ADC0-DFF657A235FB}"/>
              </a:ext>
            </a:extLst>
          </p:cNvPr>
          <p:cNvSpPr/>
          <p:nvPr/>
        </p:nvSpPr>
        <p:spPr>
          <a:xfrm>
            <a:off x="0" y="330765"/>
            <a:ext cx="12192000" cy="1540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tx1"/>
              </a:solidFill>
            </a:endParaRPr>
          </a:p>
        </p:txBody>
      </p:sp>
      <p:sp>
        <p:nvSpPr>
          <p:cNvPr id="10" name="Rectangle 9">
            <a:extLst>
              <a:ext uri="{FF2B5EF4-FFF2-40B4-BE49-F238E27FC236}">
                <a16:creationId xmlns:a16="http://schemas.microsoft.com/office/drawing/2014/main" id="{B2F19056-5C70-85C9-CFB5-228304F097EF}"/>
              </a:ext>
            </a:extLst>
          </p:cNvPr>
          <p:cNvSpPr/>
          <p:nvPr/>
        </p:nvSpPr>
        <p:spPr>
          <a:xfrm>
            <a:off x="0" y="0"/>
            <a:ext cx="12192000" cy="6858000"/>
          </a:xfrm>
          <a:prstGeom prst="rect">
            <a:avLst/>
          </a:prstGeom>
          <a:noFill/>
          <a:ln w="57150">
            <a:solidFill>
              <a:srgbClr val="7F00A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9" name="Table 10">
            <a:extLst>
              <a:ext uri="{FF2B5EF4-FFF2-40B4-BE49-F238E27FC236}">
                <a16:creationId xmlns:a16="http://schemas.microsoft.com/office/drawing/2014/main" id="{0265E98B-AFA1-D521-B42B-F7A1CC487B1D}"/>
              </a:ext>
            </a:extLst>
          </p:cNvPr>
          <p:cNvGraphicFramePr>
            <a:graphicFrameLocks noGrp="1"/>
          </p:cNvGraphicFramePr>
          <p:nvPr/>
        </p:nvGraphicFramePr>
        <p:xfrm>
          <a:off x="0" y="6581000"/>
          <a:ext cx="12192000" cy="2770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143098"/>
                    </a:ext>
                  </a:extLst>
                </a:gridCol>
                <a:gridCol w="4064000">
                  <a:extLst>
                    <a:ext uri="{9D8B030D-6E8A-4147-A177-3AD203B41FA5}">
                      <a16:colId xmlns:a16="http://schemas.microsoft.com/office/drawing/2014/main" val="1079874301"/>
                    </a:ext>
                  </a:extLst>
                </a:gridCol>
                <a:gridCol w="4064000">
                  <a:extLst>
                    <a:ext uri="{9D8B030D-6E8A-4147-A177-3AD203B41FA5}">
                      <a16:colId xmlns:a16="http://schemas.microsoft.com/office/drawing/2014/main" val="2908949571"/>
                    </a:ext>
                  </a:extLst>
                </a:gridCol>
              </a:tblGrid>
              <a:tr h="277000">
                <a:tc>
                  <a:txBody>
                    <a:bodyPr/>
                    <a:lstStyle/>
                    <a:p>
                      <a:pPr algn="l"/>
                      <a:r>
                        <a:rPr lang="en-GB" sz="1100" dirty="0">
                          <a:solidFill>
                            <a:schemeClr val="bg1"/>
                          </a:solidFill>
                        </a:rPr>
                        <a:t>Analytics &amp; Insight – Performance Analysis and Research Team</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ctr"/>
                      <a:r>
                        <a:rPr lang="en-GB" sz="1100" dirty="0">
                          <a:solidFill>
                            <a:schemeClr val="bg1"/>
                          </a:solidFill>
                        </a:rPr>
                        <a:t>OFFICIAL</a:t>
                      </a: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tc>
                  <a:txBody>
                    <a:bodyPr/>
                    <a:lstStyle/>
                    <a:p>
                      <a:pPr algn="r"/>
                      <a:endParaRPr lang="en-GB" sz="11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00AC"/>
                    </a:solidFill>
                  </a:tcPr>
                </a:tc>
                <a:extLst>
                  <a:ext uri="{0D108BD9-81ED-4DB2-BD59-A6C34878D82A}">
                    <a16:rowId xmlns:a16="http://schemas.microsoft.com/office/drawing/2014/main" val="3647565935"/>
                  </a:ext>
                </a:extLst>
              </a:tr>
            </a:tbl>
          </a:graphicData>
        </a:graphic>
      </p:graphicFrame>
      <p:sp>
        <p:nvSpPr>
          <p:cNvPr id="3" name="Slide Number Placeholder 2">
            <a:extLst>
              <a:ext uri="{FF2B5EF4-FFF2-40B4-BE49-F238E27FC236}">
                <a16:creationId xmlns:a16="http://schemas.microsoft.com/office/drawing/2014/main" id="{DC1F1294-BE02-51C5-32C2-1628C1C18989}"/>
              </a:ext>
            </a:extLst>
          </p:cNvPr>
          <p:cNvSpPr>
            <a:spLocks noGrp="1"/>
          </p:cNvSpPr>
          <p:nvPr>
            <p:ph type="sldNum" sz="quarter" idx="12"/>
          </p:nvPr>
        </p:nvSpPr>
        <p:spPr>
          <a:xfrm>
            <a:off x="9448800" y="6543250"/>
            <a:ext cx="2743200" cy="365125"/>
          </a:xfrm>
        </p:spPr>
        <p:txBody>
          <a:bodyPr/>
          <a:lstStyle/>
          <a:p>
            <a:r>
              <a:rPr lang="en-GB" sz="1100" b="1" dirty="0">
                <a:solidFill>
                  <a:schemeClr val="bg1"/>
                </a:solidFill>
              </a:rPr>
              <a:t>Slide </a:t>
            </a:r>
            <a:fld id="{69CF39C2-00A8-4D55-B76F-8C932CB2C0C8}" type="slidenum">
              <a:rPr lang="en-GB" sz="1100" b="1" smtClean="0">
                <a:solidFill>
                  <a:schemeClr val="bg1"/>
                </a:solidFill>
              </a:rPr>
              <a:t>8</a:t>
            </a:fld>
            <a:endParaRPr lang="en-GB" sz="1100" b="1" dirty="0">
              <a:solidFill>
                <a:schemeClr val="bg1"/>
              </a:solidFill>
            </a:endParaRPr>
          </a:p>
        </p:txBody>
      </p:sp>
      <p:sp>
        <p:nvSpPr>
          <p:cNvPr id="2" name="Rectangle 1">
            <a:extLst>
              <a:ext uri="{FF2B5EF4-FFF2-40B4-BE49-F238E27FC236}">
                <a16:creationId xmlns:a16="http://schemas.microsoft.com/office/drawing/2014/main" id="{FDD27327-5CA2-4150-F768-BBE0C4BC24A3}"/>
              </a:ext>
            </a:extLst>
          </p:cNvPr>
          <p:cNvSpPr/>
          <p:nvPr/>
        </p:nvSpPr>
        <p:spPr>
          <a:xfrm>
            <a:off x="535709" y="170505"/>
            <a:ext cx="8064896"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2">
                    <a:lumMod val="75000"/>
                  </a:schemeClr>
                </a:solidFill>
                <a:latin typeface="Arial" panose="020B0604020202020204" pitchFamily="34" charset="0"/>
                <a:cs typeface="Arial" panose="020B0604020202020204" pitchFamily="34" charset="0"/>
              </a:rPr>
              <a:t>Appendix</a:t>
            </a:r>
          </a:p>
        </p:txBody>
      </p:sp>
      <p:sp>
        <p:nvSpPr>
          <p:cNvPr id="5" name="TextBox 4">
            <a:extLst>
              <a:ext uri="{FF2B5EF4-FFF2-40B4-BE49-F238E27FC236}">
                <a16:creationId xmlns:a16="http://schemas.microsoft.com/office/drawing/2014/main" id="{9498EEE0-D17F-35DD-9A14-B493E0DD9C61}"/>
              </a:ext>
            </a:extLst>
          </p:cNvPr>
          <p:cNvSpPr txBox="1"/>
          <p:nvPr/>
        </p:nvSpPr>
        <p:spPr>
          <a:xfrm>
            <a:off x="478892" y="779102"/>
            <a:ext cx="11306224" cy="5747727"/>
          </a:xfrm>
          <a:prstGeom prst="rect">
            <a:avLst/>
          </a:prstGeom>
          <a:noFill/>
        </p:spPr>
        <p:txBody>
          <a:bodyPr wrap="square" rtlCol="0">
            <a:spAutoFit/>
          </a:bodyPr>
          <a:lstStyle/>
          <a:p>
            <a:r>
              <a:rPr lang="en-GB" sz="1050" b="1" u="sng" dirty="0">
                <a:latin typeface="Arial" panose="020B0604020202020204" pitchFamily="34" charset="0"/>
                <a:cs typeface="Arial" panose="020B0604020202020204" pitchFamily="34" charset="0"/>
              </a:rPr>
              <a:t>Homicide</a:t>
            </a:r>
            <a:r>
              <a:rPr lang="en-GB" sz="1050" dirty="0">
                <a:latin typeface="Arial" panose="020B0604020202020204" pitchFamily="34" charset="0"/>
                <a:cs typeface="Arial" panose="020B0604020202020204" pitchFamily="34" charset="0"/>
              </a:rPr>
              <a:t> consists of the following offence types: Murder, Manslaughter (including corporate) and Infanticide.</a:t>
            </a:r>
          </a:p>
          <a:p>
            <a:endParaRPr lang="en-GB" sz="1050" dirty="0">
              <a:latin typeface="Arial" panose="020B0604020202020204" pitchFamily="34" charset="0"/>
              <a:cs typeface="Arial" panose="020B0604020202020204" pitchFamily="34" charset="0"/>
            </a:endParaRPr>
          </a:p>
          <a:p>
            <a:r>
              <a:rPr lang="en-GB" sz="1050" dirty="0">
                <a:latin typeface="Arial" panose="020B0604020202020204" pitchFamily="34" charset="0"/>
                <a:cs typeface="Arial" panose="020B0604020202020204" pitchFamily="34" charset="0"/>
              </a:rPr>
              <a:t>Following the release of further clarification around the National Crime and Policing Measures (NCPM), the crime category of 'violence with injury' has been used as a measure of serious violence. This differs to the figures released in the previous Specified Information Order and all baselines have been adjusted to reflect that.</a:t>
            </a:r>
          </a:p>
          <a:p>
            <a:br>
              <a:rPr lang="en-GB" sz="1050" dirty="0">
                <a:latin typeface="Arial" panose="020B0604020202020204" pitchFamily="34" charset="0"/>
                <a:cs typeface="Arial" panose="020B0604020202020204" pitchFamily="34" charset="0"/>
              </a:rPr>
            </a:br>
            <a:r>
              <a:rPr lang="en-GB" sz="1050" b="1" i="0" u="sng" dirty="0">
                <a:solidFill>
                  <a:srgbClr val="242424"/>
                </a:solidFill>
                <a:effectLst/>
                <a:latin typeface="Arial" panose="020B0604020202020204" pitchFamily="34" charset="0"/>
                <a:cs typeface="Arial" panose="020B0604020202020204" pitchFamily="34" charset="0"/>
              </a:rPr>
              <a:t>Violence with injury </a:t>
            </a:r>
            <a:r>
              <a:rPr lang="en-GB" sz="1050" b="1" i="0" dirty="0">
                <a:solidFill>
                  <a:srgbClr val="242424"/>
                </a:solidFill>
                <a:effectLst/>
                <a:latin typeface="Arial" panose="020B0604020202020204" pitchFamily="34" charset="0"/>
                <a:cs typeface="Arial" panose="020B0604020202020204" pitchFamily="34" charset="0"/>
              </a:rPr>
              <a:t> </a:t>
            </a:r>
            <a:r>
              <a:rPr lang="en-GB" sz="1050" b="0" i="0" dirty="0">
                <a:solidFill>
                  <a:srgbClr val="242424"/>
                </a:solidFill>
                <a:effectLst/>
                <a:latin typeface="Arial" panose="020B0604020202020204" pitchFamily="34" charset="0"/>
                <a:cs typeface="Arial" panose="020B0604020202020204" pitchFamily="34" charset="0"/>
              </a:rPr>
              <a:t>consists of the following offences:</a:t>
            </a:r>
          </a:p>
          <a:p>
            <a:pPr algn="l"/>
            <a:endParaRPr lang="en-GB" sz="1050" dirty="0">
              <a:latin typeface="Arial" panose="020B0604020202020204" pitchFamily="34" charset="0"/>
              <a:cs typeface="Arial" panose="020B0604020202020204" pitchFamily="34" charset="0"/>
            </a:endParaRPr>
          </a:p>
          <a:p>
            <a:r>
              <a:rPr lang="en-GB" sz="1050" dirty="0">
                <a:latin typeface="Arial" panose="020B0604020202020204" pitchFamily="34" charset="0"/>
                <a:cs typeface="Arial" panose="020B0604020202020204" pitchFamily="34" charset="0"/>
              </a:rPr>
              <a:t>Assault with injury</a:t>
            </a:r>
          </a:p>
          <a:p>
            <a:r>
              <a:rPr lang="en-GB" sz="1050" dirty="0">
                <a:latin typeface="Arial" panose="020B0604020202020204" pitchFamily="34" charset="0"/>
                <a:cs typeface="Arial" panose="020B0604020202020204" pitchFamily="34" charset="0"/>
              </a:rPr>
              <a:t>Assault with Injury on a Constable</a:t>
            </a:r>
          </a:p>
          <a:p>
            <a:r>
              <a:rPr lang="en-GB" sz="1050" dirty="0">
                <a:latin typeface="Arial" panose="020B0604020202020204" pitchFamily="34" charset="0"/>
                <a:cs typeface="Arial" panose="020B0604020202020204" pitchFamily="34" charset="0"/>
              </a:rPr>
              <a:t>Assault with Injury On An Emergency Worker (Other Than A Constable)</a:t>
            </a:r>
          </a:p>
          <a:p>
            <a:r>
              <a:rPr lang="en-GB" sz="1050" dirty="0">
                <a:latin typeface="Arial" panose="020B0604020202020204" pitchFamily="34" charset="0"/>
                <a:cs typeface="Arial" panose="020B0604020202020204" pitchFamily="34" charset="0"/>
              </a:rPr>
              <a:t>Assault with intent to cause serious harm</a:t>
            </a:r>
          </a:p>
          <a:p>
            <a:r>
              <a:rPr lang="en-GB" sz="1050" dirty="0">
                <a:latin typeface="Arial" panose="020B0604020202020204" pitchFamily="34" charset="0"/>
                <a:cs typeface="Arial" panose="020B0604020202020204" pitchFamily="34" charset="0"/>
              </a:rPr>
              <a:t>Attempted Murder</a:t>
            </a:r>
          </a:p>
          <a:p>
            <a:r>
              <a:rPr lang="en-GB" sz="1050" dirty="0">
                <a:latin typeface="Arial" panose="020B0604020202020204" pitchFamily="34" charset="0"/>
                <a:cs typeface="Arial" panose="020B0604020202020204" pitchFamily="34" charset="0"/>
              </a:rPr>
              <a:t>Cause or Allow Death or Serious Physical Harm to Child or Vulnerable Person </a:t>
            </a:r>
          </a:p>
          <a:p>
            <a:r>
              <a:rPr lang="en-GB" sz="1050" dirty="0">
                <a:latin typeface="Arial" panose="020B0604020202020204" pitchFamily="34" charset="0"/>
                <a:cs typeface="Arial" panose="020B0604020202020204" pitchFamily="34" charset="0"/>
              </a:rPr>
              <a:t>Causing Death by Careless Driving under influence of drink or drugs </a:t>
            </a:r>
          </a:p>
          <a:p>
            <a:r>
              <a:rPr lang="en-GB" sz="1050" dirty="0">
                <a:latin typeface="Arial" panose="020B0604020202020204" pitchFamily="34" charset="0"/>
                <a:cs typeface="Arial" panose="020B0604020202020204" pitchFamily="34" charset="0"/>
              </a:rPr>
              <a:t>Causing Death by careless or inconsiderate driving </a:t>
            </a:r>
          </a:p>
          <a:p>
            <a:r>
              <a:rPr lang="en-GB" sz="1050" dirty="0">
                <a:latin typeface="Arial" panose="020B0604020202020204" pitchFamily="34" charset="0"/>
                <a:cs typeface="Arial" panose="020B0604020202020204" pitchFamily="34" charset="0"/>
              </a:rPr>
              <a:t>Causing Death or Serious Injury by Dangerous Driving </a:t>
            </a:r>
          </a:p>
          <a:p>
            <a:r>
              <a:rPr lang="en-GB" sz="1050" dirty="0">
                <a:latin typeface="Arial" panose="020B0604020202020204" pitchFamily="34" charset="0"/>
                <a:cs typeface="Arial" panose="020B0604020202020204" pitchFamily="34" charset="0"/>
              </a:rPr>
              <a:t>Endangering Life</a:t>
            </a:r>
          </a:p>
          <a:p>
            <a:r>
              <a:rPr lang="en-GB" sz="1050" dirty="0">
                <a:latin typeface="Arial" panose="020B0604020202020204" pitchFamily="34" charset="0"/>
                <a:cs typeface="Arial" panose="020B0604020202020204" pitchFamily="34" charset="0"/>
              </a:rPr>
              <a:t>Intentional Destruction of a Viable Unborn Child</a:t>
            </a:r>
          </a:p>
          <a:p>
            <a:r>
              <a:rPr lang="en-GB" sz="1050" dirty="0">
                <a:latin typeface="Arial" panose="020B0604020202020204" pitchFamily="34" charset="0"/>
                <a:cs typeface="Arial" panose="020B0604020202020204" pitchFamily="34" charset="0"/>
              </a:rPr>
              <a:t>Racially or Religiously Aggravated Assault with Injury</a:t>
            </a:r>
          </a:p>
          <a:p>
            <a:endParaRPr lang="en-GB" sz="1050" b="0" i="0" dirty="0">
              <a:solidFill>
                <a:srgbClr val="242424"/>
              </a:solidFill>
              <a:effectLst/>
              <a:latin typeface="Arial" panose="020B0604020202020204" pitchFamily="34" charset="0"/>
              <a:cs typeface="Arial" panose="020B0604020202020204" pitchFamily="34" charset="0"/>
            </a:endParaRPr>
          </a:p>
          <a:p>
            <a:r>
              <a:rPr lang="en-GB" sz="1050" b="0" i="0" dirty="0">
                <a:solidFill>
                  <a:srgbClr val="242424"/>
                </a:solidFill>
                <a:effectLst/>
                <a:latin typeface="Arial" panose="020B0604020202020204" pitchFamily="34" charset="0"/>
                <a:cs typeface="Arial" panose="020B0604020202020204" pitchFamily="34" charset="0"/>
              </a:rPr>
              <a:t>A further focus on Actual Bodily Harm (ABH) and Grievous Bodily Harm (GBH) shows key trends in more detail.</a:t>
            </a:r>
          </a:p>
          <a:p>
            <a:endParaRPr lang="en-GB" sz="1050" dirty="0">
              <a:latin typeface="Arial" panose="020B0604020202020204" pitchFamily="34" charset="0"/>
              <a:cs typeface="Arial" panose="020B0604020202020204" pitchFamily="34" charset="0"/>
            </a:endParaRPr>
          </a:p>
          <a:p>
            <a:r>
              <a:rPr lang="en-GB" sz="1050" b="1" u="sng" dirty="0">
                <a:latin typeface="Arial" panose="020B0604020202020204" pitchFamily="34" charset="0"/>
                <a:cs typeface="Arial" panose="020B0604020202020204" pitchFamily="34" charset="0"/>
              </a:rPr>
              <a:t>Neighbourhood crime</a:t>
            </a:r>
            <a:r>
              <a:rPr lang="en-GB" sz="1050" b="1" dirty="0">
                <a:latin typeface="Arial" panose="020B0604020202020204" pitchFamily="34" charset="0"/>
                <a:cs typeface="Arial" panose="020B0604020202020204" pitchFamily="34" charset="0"/>
              </a:rPr>
              <a:t> </a:t>
            </a:r>
            <a:r>
              <a:rPr lang="en-GB" sz="1050" dirty="0">
                <a:latin typeface="Arial" panose="020B0604020202020204" pitchFamily="34" charset="0"/>
                <a:cs typeface="Arial" panose="020B0604020202020204" pitchFamily="34" charset="0"/>
              </a:rPr>
              <a:t>consists of the following offences: Residential Burglary (dwelling and non-dwelling), Vehicle Crime (theft of, theft from and interference with a vehicle, aggravated vehicle taking), Robbery, Theft from person.</a:t>
            </a:r>
          </a:p>
          <a:p>
            <a:endParaRPr lang="en-GB" sz="1050" dirty="0">
              <a:latin typeface="Arial" panose="020B0604020202020204" pitchFamily="34" charset="0"/>
              <a:cs typeface="Arial" panose="020B0604020202020204" pitchFamily="34" charset="0"/>
            </a:endParaRPr>
          </a:p>
          <a:p>
            <a:r>
              <a:rPr lang="en-GB" sz="1050" b="1" u="sng" dirty="0">
                <a:latin typeface="Arial" panose="020B0604020202020204" pitchFamily="34" charset="0"/>
                <a:cs typeface="Arial" panose="020B0604020202020204" pitchFamily="34" charset="0"/>
              </a:rPr>
              <a:t>Drug trafficking</a:t>
            </a:r>
            <a:r>
              <a:rPr lang="en-GB" sz="1050" b="1" dirty="0">
                <a:latin typeface="Arial" panose="020B0604020202020204" pitchFamily="34" charset="0"/>
                <a:cs typeface="Arial" panose="020B0604020202020204" pitchFamily="34" charset="0"/>
              </a:rPr>
              <a:t> </a:t>
            </a:r>
            <a:r>
              <a:rPr lang="en-GB" sz="1050" dirty="0">
                <a:latin typeface="Arial" panose="020B0604020202020204" pitchFamily="34" charset="0"/>
                <a:cs typeface="Arial" panose="020B0604020202020204" pitchFamily="34" charset="0"/>
              </a:rPr>
              <a:t>crime consists of offences that relate to the supply of drugs as opposed to the possession of drugs. </a:t>
            </a:r>
          </a:p>
          <a:p>
            <a:endParaRPr lang="en-GB" sz="1050" dirty="0">
              <a:latin typeface="Arial" panose="020B0604020202020204" pitchFamily="34" charset="0"/>
              <a:cs typeface="Arial" panose="020B0604020202020204" pitchFamily="34" charset="0"/>
            </a:endParaRPr>
          </a:p>
          <a:p>
            <a:r>
              <a:rPr lang="en-GB" sz="1050" b="1" u="sng" dirty="0">
                <a:latin typeface="Arial" panose="020B0604020202020204" pitchFamily="34" charset="0"/>
                <a:cs typeface="Arial" panose="020B0604020202020204" pitchFamily="34" charset="0"/>
              </a:rPr>
              <a:t>Satisfaction</a:t>
            </a:r>
            <a:r>
              <a:rPr lang="en-GB" sz="1050" dirty="0">
                <a:latin typeface="Arial" panose="020B0604020202020204" pitchFamily="34" charset="0"/>
                <a:cs typeface="Arial" panose="020B0604020202020204" pitchFamily="34" charset="0"/>
              </a:rPr>
              <a:t> is calculated using responses that indicate the victim was either ‘Completely Satisfied’, ‘Very Satisfied’ or ‘Fairly Satisfied’.</a:t>
            </a:r>
          </a:p>
          <a:p>
            <a:endParaRPr lang="en-GB" sz="1050" dirty="0">
              <a:latin typeface="Arial" panose="020B0604020202020204" pitchFamily="34" charset="0"/>
              <a:cs typeface="Arial" panose="020B0604020202020204" pitchFamily="34" charset="0"/>
            </a:endParaRPr>
          </a:p>
          <a:p>
            <a:r>
              <a:rPr lang="en-GB" sz="1050" b="1" u="sng" dirty="0">
                <a:latin typeface="Arial" panose="020B0604020202020204" pitchFamily="34" charset="0"/>
                <a:cs typeface="Arial" panose="020B0604020202020204" pitchFamily="34" charset="0"/>
              </a:rPr>
              <a:t>NOTE ON CRIME RECORDING STANDARDS –</a:t>
            </a:r>
          </a:p>
          <a:p>
            <a:endParaRPr lang="en-GB" sz="1050" b="1" u="sng" dirty="0">
              <a:latin typeface="Arial" panose="020B0604020202020204" pitchFamily="34" charset="0"/>
              <a:cs typeface="Arial" panose="020B0604020202020204" pitchFamily="34" charset="0"/>
            </a:endParaRPr>
          </a:p>
          <a:p>
            <a:pPr lvl="0"/>
            <a:r>
              <a:rPr lang="en-GB" sz="1050" dirty="0">
                <a:effectLst/>
                <a:latin typeface="Arial" panose="020B0604020202020204" pitchFamily="34" charset="0"/>
                <a:ea typeface="Times New Roman" panose="02020603050405020304" pitchFamily="18" charset="0"/>
                <a:cs typeface="Arial" panose="020B0604020202020204" pitchFamily="34" charset="0"/>
              </a:rPr>
              <a:t>The Home Office sets the comprehensive guidance rules around the reporting standards on crime for the police. </a:t>
            </a:r>
          </a:p>
          <a:p>
            <a:r>
              <a:rPr lang="en-GB" sz="1050" dirty="0">
                <a:effectLst/>
                <a:latin typeface="Arial" panose="020B0604020202020204" pitchFamily="34" charset="0"/>
                <a:ea typeface="Times New Roman" panose="02020603050405020304" pitchFamily="18" charset="0"/>
                <a:cs typeface="Arial" panose="020B0604020202020204" pitchFamily="34" charset="0"/>
              </a:rPr>
              <a:t> </a:t>
            </a:r>
          </a:p>
          <a:p>
            <a:r>
              <a:rPr lang="en-GB" sz="1050" dirty="0">
                <a:effectLst/>
                <a:latin typeface="Arial" panose="020B0604020202020204" pitchFamily="34" charset="0"/>
                <a:ea typeface="Times New Roman" panose="02020603050405020304" pitchFamily="18" charset="0"/>
                <a:cs typeface="Arial" panose="020B0604020202020204" pitchFamily="34" charset="0"/>
              </a:rPr>
              <a:t>You can find out more about the standards of crime recording here; </a:t>
            </a:r>
            <a:r>
              <a:rPr lang="en-GB" sz="1050" u="sng" dirty="0">
                <a:solidFill>
                  <a:srgbClr val="0563C1"/>
                </a:solidFill>
                <a:effectLst/>
                <a:latin typeface="Arial" panose="020B0604020202020204" pitchFamily="34" charset="0"/>
                <a:ea typeface="Times New Roman" panose="02020603050405020304" pitchFamily="18" charset="0"/>
                <a:cs typeface="Arial" panose="020B0604020202020204" pitchFamily="34" charset="0"/>
                <a:hlinkClick r:id="rId2"/>
              </a:rPr>
              <a:t>https://www.gov.uk/government/publications/counting-rules-for-recorded-crime</a:t>
            </a:r>
            <a:endParaRPr lang="en-GB" sz="1050" dirty="0">
              <a:effectLst/>
              <a:latin typeface="Arial" panose="020B0604020202020204" pitchFamily="34" charset="0"/>
              <a:ea typeface="Times New Roman" panose="02020603050405020304" pitchFamily="18" charset="0"/>
              <a:cs typeface="Arial" panose="020B0604020202020204" pitchFamily="34" charset="0"/>
            </a:endParaRPr>
          </a:p>
          <a:p>
            <a:r>
              <a:rPr lang="en-GB" sz="1050" dirty="0">
                <a:latin typeface="Arial" panose="020B0604020202020204" pitchFamily="34" charset="0"/>
                <a:ea typeface="Times New Roman" panose="02020603050405020304" pitchFamily="18" charset="0"/>
                <a:cs typeface="Arial" panose="020B0604020202020204" pitchFamily="34" charset="0"/>
              </a:rPr>
              <a:t>T</a:t>
            </a:r>
            <a:r>
              <a:rPr lang="en-GB" sz="1050" dirty="0">
                <a:effectLst/>
                <a:latin typeface="Arial" panose="020B0604020202020204" pitchFamily="34" charset="0"/>
                <a:ea typeface="Times New Roman" panose="02020603050405020304" pitchFamily="18" charset="0"/>
                <a:cs typeface="Arial" panose="020B0604020202020204" pitchFamily="34" charset="0"/>
              </a:rPr>
              <a:t>he implementation of these standards in </a:t>
            </a:r>
            <a:r>
              <a:rPr lang="en-GB" sz="1050" dirty="0">
                <a:latin typeface="Arial" panose="020B0604020202020204" pitchFamily="34" charset="0"/>
                <a:ea typeface="Times New Roman" panose="02020603050405020304" pitchFamily="18" charset="0"/>
                <a:cs typeface="Arial" panose="020B0604020202020204" pitchFamily="34" charset="0"/>
              </a:rPr>
              <a:t>S</a:t>
            </a:r>
            <a:r>
              <a:rPr lang="en-GB" sz="1050" dirty="0">
                <a:effectLst/>
                <a:latin typeface="Arial" panose="020B0604020202020204" pitchFamily="34" charset="0"/>
                <a:ea typeface="Times New Roman" panose="02020603050405020304" pitchFamily="18" charset="0"/>
                <a:cs typeface="Arial" panose="020B0604020202020204" pitchFamily="34" charset="0"/>
              </a:rPr>
              <a:t>uffolk Constabulary are audited periodically by Her Majesty’s Inspectorate of Constabulary and Fire and Rescue Services (HMICFRS).  </a:t>
            </a:r>
            <a:endParaRPr lang="en-GB" sz="1050" dirty="0"/>
          </a:p>
        </p:txBody>
      </p:sp>
    </p:spTree>
    <p:extLst>
      <p:ext uri="{BB962C8B-B14F-4D97-AF65-F5344CB8AC3E}">
        <p14:creationId xmlns:p14="http://schemas.microsoft.com/office/powerpoint/2010/main" val="19685936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4992</TotalTime>
  <Words>1689</Words>
  <Application>Microsoft Office PowerPoint</Application>
  <PresentationFormat>Widescreen</PresentationFormat>
  <Paragraphs>245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Henderson, Fiona</dc:creator>
  <cp:lastModifiedBy>YORK, Edward</cp:lastModifiedBy>
  <cp:revision>257</cp:revision>
  <dcterms:created xsi:type="dcterms:W3CDTF">2022-03-01T18:14:29Z</dcterms:created>
  <dcterms:modified xsi:type="dcterms:W3CDTF">2026-07-20T13:25:06Z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98ce926-556f-4b1d-a91b-c6365a99e315_Enabled">
    <vt:lpwstr>true</vt:lpwstr>
  </property>
  <property fmtid="{D5CDD505-2E9C-101B-9397-08002B2CF9AE}" pid="3" name="MSIP_Label_a98ce926-556f-4b1d-a91b-c6365a99e315_SetDate">
    <vt:lpwstr>2022-03-01T18:14:29Z</vt:lpwstr>
  </property>
  <property fmtid="{D5CDD505-2E9C-101B-9397-08002B2CF9AE}" pid="4" name="MSIP_Label_a98ce926-556f-4b1d-a91b-c6365a99e315_Method">
    <vt:lpwstr>Standard</vt:lpwstr>
  </property>
  <property fmtid="{D5CDD505-2E9C-101B-9397-08002B2CF9AE}" pid="5" name="MSIP_Label_a98ce926-556f-4b1d-a91b-c6365a99e315_Name">
    <vt:lpwstr>a98ce926-556f-4b1d-a91b-c6365a99e315</vt:lpwstr>
  </property>
  <property fmtid="{D5CDD505-2E9C-101B-9397-08002B2CF9AE}" pid="6" name="MSIP_Label_a98ce926-556f-4b1d-a91b-c6365a99e315_SiteId">
    <vt:lpwstr>63c6bc72-b093-42db-bf8a-14e2a998e211</vt:lpwstr>
  </property>
  <property fmtid="{D5CDD505-2E9C-101B-9397-08002B2CF9AE}" pid="7" name="MSIP_Label_a98ce926-556f-4b1d-a91b-c6365a99e315_ActionId">
    <vt:lpwstr>efdfe503-28e5-4875-9fa4-2589d064bcc2</vt:lpwstr>
  </property>
  <property fmtid="{D5CDD505-2E9C-101B-9397-08002B2CF9AE}" pid="8" name="MSIP_Label_a98ce926-556f-4b1d-a91b-c6365a99e315_ContentBits">
    <vt:lpwstr>0</vt:lpwstr>
  </property>
  <property fmtid="{D5CDD505-2E9C-101B-9397-08002B2CF9AE}" pid="9" name="_AdHocReviewCycleID">
    <vt:i4>-305465778</vt:i4>
  </property>
  <property fmtid="{D5CDD505-2E9C-101B-9397-08002B2CF9AE}" pid="10" name="_NewReviewCycle">
    <vt:lpwstr/>
  </property>
  <property fmtid="{D5CDD505-2E9C-101B-9397-08002B2CF9AE}" pid="11" name="_EmailSubject">
    <vt:lpwstr>SIO report</vt:lpwstr>
  </property>
  <property fmtid="{D5CDD505-2E9C-101B-9397-08002B2CF9AE}" pid="12" name="_AuthorEmail">
    <vt:lpwstr>Edward.YORK@norfolk.police.uk</vt:lpwstr>
  </property>
  <property fmtid="{D5CDD505-2E9C-101B-9397-08002B2CF9AE}" pid="13" name="_AuthorEmailDisplayName">
    <vt:lpwstr>YORK, Edward</vt:lpwstr>
  </property>
  <property fmtid="{D5CDD505-2E9C-101B-9397-08002B2CF9AE}" pid="14" name="_PreviousAdHocReviewCycleID">
    <vt:i4>141066198</vt:i4>
  </property>
</Properties>
</file>