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311" r:id="rId5"/>
    <p:sldId id="312" r:id="rId6"/>
    <p:sldId id="314" r:id="rId7"/>
    <p:sldId id="315" r:id="rId8"/>
    <p:sldId id="316" r:id="rId9"/>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B207F1-1766-E7C6-1277-AB2C6187EBA6}" name="YORK, Edward" initials="EY" userId="S::Edward.YORK@norfolk.police.uk::6cffb7e7-1969-4581-8b5a-4b131d86d15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nderson, Fiona" initials="HF" lastIdx="4" clrIdx="0">
    <p:extLst>
      <p:ext uri="{19B8F6BF-5375-455C-9EA6-DF929625EA0E}">
        <p15:presenceInfo xmlns:p15="http://schemas.microsoft.com/office/powerpoint/2012/main" userId="S::Fiona.HENDERSON@suffolk.police.uk::a91d4e04-f355-4faa-8c14-dd264fd82acc" providerId="AD"/>
      </p:ext>
    </p:extLst>
  </p:cmAuthor>
  <p:cmAuthor id="2" name="Weller, Emma" initials="WE" lastIdx="6" clrIdx="1">
    <p:extLst>
      <p:ext uri="{19B8F6BF-5375-455C-9EA6-DF929625EA0E}">
        <p15:presenceInfo xmlns:p15="http://schemas.microsoft.com/office/powerpoint/2012/main" userId="S::Emma.Weller@norfolk.police.uk::72e50c44-9f6b-406a-ae90-d5138c7fc3b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5" d="100"/>
          <a:sy n="105" d="100"/>
        </p:scale>
        <p:origin x="7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051FA-352A-4C78-BD17-390FCAC1D7E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B85B155-7C55-4C82-9487-9B0D44D624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DE56A3D-E26A-4A87-981D-A84CC45353DF}"/>
              </a:ext>
            </a:extLst>
          </p:cNvPr>
          <p:cNvSpPr>
            <a:spLocks noGrp="1"/>
          </p:cNvSpPr>
          <p:nvPr>
            <p:ph type="dt" sz="half" idx="10"/>
          </p:nvPr>
        </p:nvSpPr>
        <p:spPr/>
        <p:txBody>
          <a:bodyPr/>
          <a:lstStyle/>
          <a:p>
            <a:fld id="{D95B7309-1611-41F2-89C7-384ABD8288C6}" type="datetimeFigureOut">
              <a:rPr lang="en-GB" smtClean="0"/>
              <a:t>29/04/2026</a:t>
            </a:fld>
            <a:endParaRPr lang="en-GB" dirty="0"/>
          </a:p>
        </p:txBody>
      </p:sp>
      <p:sp>
        <p:nvSpPr>
          <p:cNvPr id="5" name="Footer Placeholder 4">
            <a:extLst>
              <a:ext uri="{FF2B5EF4-FFF2-40B4-BE49-F238E27FC236}">
                <a16:creationId xmlns:a16="http://schemas.microsoft.com/office/drawing/2014/main" id="{C1907752-2650-4FEC-B403-863622E24ED1}"/>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984770F-DB1F-4E03-86EB-ADB3BDAED4E4}"/>
              </a:ext>
            </a:extLst>
          </p:cNvPr>
          <p:cNvSpPr>
            <a:spLocks noGrp="1"/>
          </p:cNvSpPr>
          <p:nvPr>
            <p:ph type="sldNum" sz="quarter" idx="12"/>
          </p:nvPr>
        </p:nvSpPr>
        <p:spPr/>
        <p:txBody>
          <a:bodyPr/>
          <a:lstStyle/>
          <a:p>
            <a:fld id="{C5EF3A48-B3ED-44E0-9280-E4C68DE7B59B}" type="slidenum">
              <a:rPr lang="en-GB" smtClean="0"/>
              <a:t>‹#›</a:t>
            </a:fld>
            <a:endParaRPr lang="en-GB" dirty="0"/>
          </a:p>
        </p:txBody>
      </p:sp>
    </p:spTree>
    <p:extLst>
      <p:ext uri="{BB962C8B-B14F-4D97-AF65-F5344CB8AC3E}">
        <p14:creationId xmlns:p14="http://schemas.microsoft.com/office/powerpoint/2010/main" val="2844795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3E49F-81A3-42FC-9687-6D62F1F9EED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04AA955-9475-45C5-9CB8-160C68FD91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1A125C4-D8E0-424C-BE72-17214C47EA52}"/>
              </a:ext>
            </a:extLst>
          </p:cNvPr>
          <p:cNvSpPr>
            <a:spLocks noGrp="1"/>
          </p:cNvSpPr>
          <p:nvPr>
            <p:ph type="dt" sz="half" idx="10"/>
          </p:nvPr>
        </p:nvSpPr>
        <p:spPr/>
        <p:txBody>
          <a:bodyPr/>
          <a:lstStyle/>
          <a:p>
            <a:fld id="{D95B7309-1611-41F2-89C7-384ABD8288C6}" type="datetimeFigureOut">
              <a:rPr lang="en-GB" smtClean="0"/>
              <a:t>29/04/2026</a:t>
            </a:fld>
            <a:endParaRPr lang="en-GB" dirty="0"/>
          </a:p>
        </p:txBody>
      </p:sp>
      <p:sp>
        <p:nvSpPr>
          <p:cNvPr id="5" name="Footer Placeholder 4">
            <a:extLst>
              <a:ext uri="{FF2B5EF4-FFF2-40B4-BE49-F238E27FC236}">
                <a16:creationId xmlns:a16="http://schemas.microsoft.com/office/drawing/2014/main" id="{BF454E0E-0822-4843-AFDD-D68E8952A2B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9953C2C-1D47-4C91-BF25-A97976A0A44D}"/>
              </a:ext>
            </a:extLst>
          </p:cNvPr>
          <p:cNvSpPr>
            <a:spLocks noGrp="1"/>
          </p:cNvSpPr>
          <p:nvPr>
            <p:ph type="sldNum" sz="quarter" idx="12"/>
          </p:nvPr>
        </p:nvSpPr>
        <p:spPr/>
        <p:txBody>
          <a:bodyPr/>
          <a:lstStyle/>
          <a:p>
            <a:fld id="{C5EF3A48-B3ED-44E0-9280-E4C68DE7B59B}" type="slidenum">
              <a:rPr lang="en-GB" smtClean="0"/>
              <a:t>‹#›</a:t>
            </a:fld>
            <a:endParaRPr lang="en-GB" dirty="0"/>
          </a:p>
        </p:txBody>
      </p:sp>
    </p:spTree>
    <p:extLst>
      <p:ext uri="{BB962C8B-B14F-4D97-AF65-F5344CB8AC3E}">
        <p14:creationId xmlns:p14="http://schemas.microsoft.com/office/powerpoint/2010/main" val="392015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D070CE-6891-4C16-A75C-31F1BB54C5A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7B7767C-2B2B-4EC4-A5A8-F945523A781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2D4891C-86B3-42BA-94D2-C2A5C0B66D83}"/>
              </a:ext>
            </a:extLst>
          </p:cNvPr>
          <p:cNvSpPr>
            <a:spLocks noGrp="1"/>
          </p:cNvSpPr>
          <p:nvPr>
            <p:ph type="dt" sz="half" idx="10"/>
          </p:nvPr>
        </p:nvSpPr>
        <p:spPr/>
        <p:txBody>
          <a:bodyPr/>
          <a:lstStyle/>
          <a:p>
            <a:fld id="{D95B7309-1611-41F2-89C7-384ABD8288C6}" type="datetimeFigureOut">
              <a:rPr lang="en-GB" smtClean="0"/>
              <a:t>29/04/2026</a:t>
            </a:fld>
            <a:endParaRPr lang="en-GB" dirty="0"/>
          </a:p>
        </p:txBody>
      </p:sp>
      <p:sp>
        <p:nvSpPr>
          <p:cNvPr id="5" name="Footer Placeholder 4">
            <a:extLst>
              <a:ext uri="{FF2B5EF4-FFF2-40B4-BE49-F238E27FC236}">
                <a16:creationId xmlns:a16="http://schemas.microsoft.com/office/drawing/2014/main" id="{6DD6EFAD-7A42-433B-835A-E5AD62DEE7A5}"/>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C0B21AC-1C9B-4D77-8AF8-69CDCAEE7C9F}"/>
              </a:ext>
            </a:extLst>
          </p:cNvPr>
          <p:cNvSpPr>
            <a:spLocks noGrp="1"/>
          </p:cNvSpPr>
          <p:nvPr>
            <p:ph type="sldNum" sz="quarter" idx="12"/>
          </p:nvPr>
        </p:nvSpPr>
        <p:spPr/>
        <p:txBody>
          <a:bodyPr/>
          <a:lstStyle/>
          <a:p>
            <a:fld id="{C5EF3A48-B3ED-44E0-9280-E4C68DE7B59B}" type="slidenum">
              <a:rPr lang="en-GB" smtClean="0"/>
              <a:t>‹#›</a:t>
            </a:fld>
            <a:endParaRPr lang="en-GB" dirty="0"/>
          </a:p>
        </p:txBody>
      </p:sp>
    </p:spTree>
    <p:extLst>
      <p:ext uri="{BB962C8B-B14F-4D97-AF65-F5344CB8AC3E}">
        <p14:creationId xmlns:p14="http://schemas.microsoft.com/office/powerpoint/2010/main" val="1238758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7C2D3-8798-4150-9D5B-2F45FBB4C8C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5E2745C-5A2A-46F7-AA15-06D97941ED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BEDA07-4345-42E1-95A2-73F7BF24B4EA}"/>
              </a:ext>
            </a:extLst>
          </p:cNvPr>
          <p:cNvSpPr>
            <a:spLocks noGrp="1"/>
          </p:cNvSpPr>
          <p:nvPr>
            <p:ph type="dt" sz="half" idx="10"/>
          </p:nvPr>
        </p:nvSpPr>
        <p:spPr/>
        <p:txBody>
          <a:bodyPr/>
          <a:lstStyle/>
          <a:p>
            <a:fld id="{D95B7309-1611-41F2-89C7-384ABD8288C6}" type="datetimeFigureOut">
              <a:rPr lang="en-GB" smtClean="0"/>
              <a:t>29/04/2026</a:t>
            </a:fld>
            <a:endParaRPr lang="en-GB" dirty="0"/>
          </a:p>
        </p:txBody>
      </p:sp>
      <p:sp>
        <p:nvSpPr>
          <p:cNvPr id="5" name="Footer Placeholder 4">
            <a:extLst>
              <a:ext uri="{FF2B5EF4-FFF2-40B4-BE49-F238E27FC236}">
                <a16:creationId xmlns:a16="http://schemas.microsoft.com/office/drawing/2014/main" id="{8F5120A3-3FE1-441E-9DA5-10331732F02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5D39DAC-F751-4F16-893B-6354307DE136}"/>
              </a:ext>
            </a:extLst>
          </p:cNvPr>
          <p:cNvSpPr>
            <a:spLocks noGrp="1"/>
          </p:cNvSpPr>
          <p:nvPr>
            <p:ph type="sldNum" sz="quarter" idx="12"/>
          </p:nvPr>
        </p:nvSpPr>
        <p:spPr/>
        <p:txBody>
          <a:bodyPr/>
          <a:lstStyle/>
          <a:p>
            <a:fld id="{C5EF3A48-B3ED-44E0-9280-E4C68DE7B59B}" type="slidenum">
              <a:rPr lang="en-GB" smtClean="0"/>
              <a:t>‹#›</a:t>
            </a:fld>
            <a:endParaRPr lang="en-GB" dirty="0"/>
          </a:p>
        </p:txBody>
      </p:sp>
    </p:spTree>
    <p:extLst>
      <p:ext uri="{BB962C8B-B14F-4D97-AF65-F5344CB8AC3E}">
        <p14:creationId xmlns:p14="http://schemas.microsoft.com/office/powerpoint/2010/main" val="2817330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47DAE-FEA3-4BD7-8137-5E3D9F83E43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A4767CD-561D-42E6-8BF3-D2BF030E8A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88BEB5A-F269-4C19-BF43-00A329CE0754}"/>
              </a:ext>
            </a:extLst>
          </p:cNvPr>
          <p:cNvSpPr>
            <a:spLocks noGrp="1"/>
          </p:cNvSpPr>
          <p:nvPr>
            <p:ph type="dt" sz="half" idx="10"/>
          </p:nvPr>
        </p:nvSpPr>
        <p:spPr/>
        <p:txBody>
          <a:bodyPr/>
          <a:lstStyle/>
          <a:p>
            <a:fld id="{D95B7309-1611-41F2-89C7-384ABD8288C6}" type="datetimeFigureOut">
              <a:rPr lang="en-GB" smtClean="0"/>
              <a:t>29/04/2026</a:t>
            </a:fld>
            <a:endParaRPr lang="en-GB" dirty="0"/>
          </a:p>
        </p:txBody>
      </p:sp>
      <p:sp>
        <p:nvSpPr>
          <p:cNvPr id="5" name="Footer Placeholder 4">
            <a:extLst>
              <a:ext uri="{FF2B5EF4-FFF2-40B4-BE49-F238E27FC236}">
                <a16:creationId xmlns:a16="http://schemas.microsoft.com/office/drawing/2014/main" id="{376C664C-7FFC-4F35-8173-7C4A459506B1}"/>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9692E77-F3DA-4C3E-9442-22DD8D7946C8}"/>
              </a:ext>
            </a:extLst>
          </p:cNvPr>
          <p:cNvSpPr>
            <a:spLocks noGrp="1"/>
          </p:cNvSpPr>
          <p:nvPr>
            <p:ph type="sldNum" sz="quarter" idx="12"/>
          </p:nvPr>
        </p:nvSpPr>
        <p:spPr/>
        <p:txBody>
          <a:bodyPr/>
          <a:lstStyle/>
          <a:p>
            <a:fld id="{C5EF3A48-B3ED-44E0-9280-E4C68DE7B59B}" type="slidenum">
              <a:rPr lang="en-GB" smtClean="0"/>
              <a:t>‹#›</a:t>
            </a:fld>
            <a:endParaRPr lang="en-GB" dirty="0"/>
          </a:p>
        </p:txBody>
      </p:sp>
    </p:spTree>
    <p:extLst>
      <p:ext uri="{BB962C8B-B14F-4D97-AF65-F5344CB8AC3E}">
        <p14:creationId xmlns:p14="http://schemas.microsoft.com/office/powerpoint/2010/main" val="4102396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27CBB-2531-431A-A194-67C3A5D232A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D983B77-C6CA-4BD8-BD91-E7A4483E26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0B7AE93-B5C9-4C66-8915-0FD891C870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C0B55AB-E701-4767-9E43-8ECC07A11D7B}"/>
              </a:ext>
            </a:extLst>
          </p:cNvPr>
          <p:cNvSpPr>
            <a:spLocks noGrp="1"/>
          </p:cNvSpPr>
          <p:nvPr>
            <p:ph type="dt" sz="half" idx="10"/>
          </p:nvPr>
        </p:nvSpPr>
        <p:spPr/>
        <p:txBody>
          <a:bodyPr/>
          <a:lstStyle/>
          <a:p>
            <a:fld id="{D95B7309-1611-41F2-89C7-384ABD8288C6}" type="datetimeFigureOut">
              <a:rPr lang="en-GB" smtClean="0"/>
              <a:t>29/04/2026</a:t>
            </a:fld>
            <a:endParaRPr lang="en-GB" dirty="0"/>
          </a:p>
        </p:txBody>
      </p:sp>
      <p:sp>
        <p:nvSpPr>
          <p:cNvPr id="6" name="Footer Placeholder 5">
            <a:extLst>
              <a:ext uri="{FF2B5EF4-FFF2-40B4-BE49-F238E27FC236}">
                <a16:creationId xmlns:a16="http://schemas.microsoft.com/office/drawing/2014/main" id="{46DBA6E4-857E-4BDF-BDCC-690FA187429E}"/>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07F4E8EF-79EE-44C2-BAE3-001B0BFBE885}"/>
              </a:ext>
            </a:extLst>
          </p:cNvPr>
          <p:cNvSpPr>
            <a:spLocks noGrp="1"/>
          </p:cNvSpPr>
          <p:nvPr>
            <p:ph type="sldNum" sz="quarter" idx="12"/>
          </p:nvPr>
        </p:nvSpPr>
        <p:spPr/>
        <p:txBody>
          <a:bodyPr/>
          <a:lstStyle/>
          <a:p>
            <a:fld id="{C5EF3A48-B3ED-44E0-9280-E4C68DE7B59B}" type="slidenum">
              <a:rPr lang="en-GB" smtClean="0"/>
              <a:t>‹#›</a:t>
            </a:fld>
            <a:endParaRPr lang="en-GB" dirty="0"/>
          </a:p>
        </p:txBody>
      </p:sp>
    </p:spTree>
    <p:extLst>
      <p:ext uri="{BB962C8B-B14F-4D97-AF65-F5344CB8AC3E}">
        <p14:creationId xmlns:p14="http://schemas.microsoft.com/office/powerpoint/2010/main" val="594506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5B7CE-D48A-4470-94EC-60464798ADA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BFD3BC-DFB5-4A7D-B7D9-DB6F6A047C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4C4437-E85F-4725-8503-F6D69770FD9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92FD3FB-54DE-4657-B2AF-8736942514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07D1B1A-0633-4761-9765-816459A27D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A8C6B76-7AFA-48B4-97A9-18B59C3A80EE}"/>
              </a:ext>
            </a:extLst>
          </p:cNvPr>
          <p:cNvSpPr>
            <a:spLocks noGrp="1"/>
          </p:cNvSpPr>
          <p:nvPr>
            <p:ph type="dt" sz="half" idx="10"/>
          </p:nvPr>
        </p:nvSpPr>
        <p:spPr/>
        <p:txBody>
          <a:bodyPr/>
          <a:lstStyle/>
          <a:p>
            <a:fld id="{D95B7309-1611-41F2-89C7-384ABD8288C6}" type="datetimeFigureOut">
              <a:rPr lang="en-GB" smtClean="0"/>
              <a:t>29/04/2026</a:t>
            </a:fld>
            <a:endParaRPr lang="en-GB" dirty="0"/>
          </a:p>
        </p:txBody>
      </p:sp>
      <p:sp>
        <p:nvSpPr>
          <p:cNvPr id="8" name="Footer Placeholder 7">
            <a:extLst>
              <a:ext uri="{FF2B5EF4-FFF2-40B4-BE49-F238E27FC236}">
                <a16:creationId xmlns:a16="http://schemas.microsoft.com/office/drawing/2014/main" id="{8D9C576A-6D2B-4755-A76C-802F0BE323D1}"/>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61BDB283-02D0-43F4-A200-B0D02F3EB413}"/>
              </a:ext>
            </a:extLst>
          </p:cNvPr>
          <p:cNvSpPr>
            <a:spLocks noGrp="1"/>
          </p:cNvSpPr>
          <p:nvPr>
            <p:ph type="sldNum" sz="quarter" idx="12"/>
          </p:nvPr>
        </p:nvSpPr>
        <p:spPr/>
        <p:txBody>
          <a:bodyPr/>
          <a:lstStyle/>
          <a:p>
            <a:fld id="{C5EF3A48-B3ED-44E0-9280-E4C68DE7B59B}" type="slidenum">
              <a:rPr lang="en-GB" smtClean="0"/>
              <a:t>‹#›</a:t>
            </a:fld>
            <a:endParaRPr lang="en-GB" dirty="0"/>
          </a:p>
        </p:txBody>
      </p:sp>
    </p:spTree>
    <p:extLst>
      <p:ext uri="{BB962C8B-B14F-4D97-AF65-F5344CB8AC3E}">
        <p14:creationId xmlns:p14="http://schemas.microsoft.com/office/powerpoint/2010/main" val="43246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DB450-326E-4BF7-A495-2235571F91A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2CCA39D-2850-407B-A521-738AB033034D}"/>
              </a:ext>
            </a:extLst>
          </p:cNvPr>
          <p:cNvSpPr>
            <a:spLocks noGrp="1"/>
          </p:cNvSpPr>
          <p:nvPr>
            <p:ph type="dt" sz="half" idx="10"/>
          </p:nvPr>
        </p:nvSpPr>
        <p:spPr/>
        <p:txBody>
          <a:bodyPr/>
          <a:lstStyle/>
          <a:p>
            <a:fld id="{D95B7309-1611-41F2-89C7-384ABD8288C6}" type="datetimeFigureOut">
              <a:rPr lang="en-GB" smtClean="0"/>
              <a:t>29/04/2026</a:t>
            </a:fld>
            <a:endParaRPr lang="en-GB" dirty="0"/>
          </a:p>
        </p:txBody>
      </p:sp>
      <p:sp>
        <p:nvSpPr>
          <p:cNvPr id="4" name="Footer Placeholder 3">
            <a:extLst>
              <a:ext uri="{FF2B5EF4-FFF2-40B4-BE49-F238E27FC236}">
                <a16:creationId xmlns:a16="http://schemas.microsoft.com/office/drawing/2014/main" id="{487F9FA8-9E0A-4CCA-AC03-7BF81BEA280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BBE575DF-E7C9-4B57-9137-92D466435AC9}"/>
              </a:ext>
            </a:extLst>
          </p:cNvPr>
          <p:cNvSpPr>
            <a:spLocks noGrp="1"/>
          </p:cNvSpPr>
          <p:nvPr>
            <p:ph type="sldNum" sz="quarter" idx="12"/>
          </p:nvPr>
        </p:nvSpPr>
        <p:spPr/>
        <p:txBody>
          <a:bodyPr/>
          <a:lstStyle/>
          <a:p>
            <a:fld id="{C5EF3A48-B3ED-44E0-9280-E4C68DE7B59B}" type="slidenum">
              <a:rPr lang="en-GB" smtClean="0"/>
              <a:t>‹#›</a:t>
            </a:fld>
            <a:endParaRPr lang="en-GB" dirty="0"/>
          </a:p>
        </p:txBody>
      </p:sp>
    </p:spTree>
    <p:extLst>
      <p:ext uri="{BB962C8B-B14F-4D97-AF65-F5344CB8AC3E}">
        <p14:creationId xmlns:p14="http://schemas.microsoft.com/office/powerpoint/2010/main" val="4224280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D74E56-D13A-42AD-BFE8-289255865ADC}"/>
              </a:ext>
            </a:extLst>
          </p:cNvPr>
          <p:cNvSpPr>
            <a:spLocks noGrp="1"/>
          </p:cNvSpPr>
          <p:nvPr>
            <p:ph type="dt" sz="half" idx="10"/>
          </p:nvPr>
        </p:nvSpPr>
        <p:spPr/>
        <p:txBody>
          <a:bodyPr/>
          <a:lstStyle/>
          <a:p>
            <a:fld id="{D95B7309-1611-41F2-89C7-384ABD8288C6}" type="datetimeFigureOut">
              <a:rPr lang="en-GB" smtClean="0"/>
              <a:t>29/04/2026</a:t>
            </a:fld>
            <a:endParaRPr lang="en-GB" dirty="0"/>
          </a:p>
        </p:txBody>
      </p:sp>
      <p:sp>
        <p:nvSpPr>
          <p:cNvPr id="3" name="Footer Placeholder 2">
            <a:extLst>
              <a:ext uri="{FF2B5EF4-FFF2-40B4-BE49-F238E27FC236}">
                <a16:creationId xmlns:a16="http://schemas.microsoft.com/office/drawing/2014/main" id="{31542E0F-EB90-4EBB-AB77-73EAB56584FE}"/>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C783697A-755C-4B47-8BD4-18331EFB6B4C}"/>
              </a:ext>
            </a:extLst>
          </p:cNvPr>
          <p:cNvSpPr>
            <a:spLocks noGrp="1"/>
          </p:cNvSpPr>
          <p:nvPr>
            <p:ph type="sldNum" sz="quarter" idx="12"/>
          </p:nvPr>
        </p:nvSpPr>
        <p:spPr/>
        <p:txBody>
          <a:bodyPr/>
          <a:lstStyle/>
          <a:p>
            <a:fld id="{C5EF3A48-B3ED-44E0-9280-E4C68DE7B59B}" type="slidenum">
              <a:rPr lang="en-GB" smtClean="0"/>
              <a:t>‹#›</a:t>
            </a:fld>
            <a:endParaRPr lang="en-GB" dirty="0"/>
          </a:p>
        </p:txBody>
      </p:sp>
    </p:spTree>
    <p:extLst>
      <p:ext uri="{BB962C8B-B14F-4D97-AF65-F5344CB8AC3E}">
        <p14:creationId xmlns:p14="http://schemas.microsoft.com/office/powerpoint/2010/main" val="920900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3D82A-9A40-4BF1-B973-5FE7E7BC1F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1A61169-B063-454D-9654-95B9A7A9FA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51990EC-827C-4151-9665-38FBEA2310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FFF3F1-52DD-4193-86E6-0E52AA12322C}"/>
              </a:ext>
            </a:extLst>
          </p:cNvPr>
          <p:cNvSpPr>
            <a:spLocks noGrp="1"/>
          </p:cNvSpPr>
          <p:nvPr>
            <p:ph type="dt" sz="half" idx="10"/>
          </p:nvPr>
        </p:nvSpPr>
        <p:spPr/>
        <p:txBody>
          <a:bodyPr/>
          <a:lstStyle/>
          <a:p>
            <a:fld id="{D95B7309-1611-41F2-89C7-384ABD8288C6}" type="datetimeFigureOut">
              <a:rPr lang="en-GB" smtClean="0"/>
              <a:t>29/04/2026</a:t>
            </a:fld>
            <a:endParaRPr lang="en-GB" dirty="0"/>
          </a:p>
        </p:txBody>
      </p:sp>
      <p:sp>
        <p:nvSpPr>
          <p:cNvPr id="6" name="Footer Placeholder 5">
            <a:extLst>
              <a:ext uri="{FF2B5EF4-FFF2-40B4-BE49-F238E27FC236}">
                <a16:creationId xmlns:a16="http://schemas.microsoft.com/office/drawing/2014/main" id="{847565BC-745E-4BB6-8549-846C7543C1EC}"/>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58E6DD0B-95DC-46DB-B48F-13D1C0FAEDF6}"/>
              </a:ext>
            </a:extLst>
          </p:cNvPr>
          <p:cNvSpPr>
            <a:spLocks noGrp="1"/>
          </p:cNvSpPr>
          <p:nvPr>
            <p:ph type="sldNum" sz="quarter" idx="12"/>
          </p:nvPr>
        </p:nvSpPr>
        <p:spPr/>
        <p:txBody>
          <a:bodyPr/>
          <a:lstStyle/>
          <a:p>
            <a:fld id="{C5EF3A48-B3ED-44E0-9280-E4C68DE7B59B}" type="slidenum">
              <a:rPr lang="en-GB" smtClean="0"/>
              <a:t>‹#›</a:t>
            </a:fld>
            <a:endParaRPr lang="en-GB" dirty="0"/>
          </a:p>
        </p:txBody>
      </p:sp>
    </p:spTree>
    <p:extLst>
      <p:ext uri="{BB962C8B-B14F-4D97-AF65-F5344CB8AC3E}">
        <p14:creationId xmlns:p14="http://schemas.microsoft.com/office/powerpoint/2010/main" val="2973327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7FAA8-A201-43EB-855E-DCDBC7C3EC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E061B46-E751-4BDA-8E78-57109C4722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E4DC0379-578E-45E0-8655-03493017AF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C30571-F5A8-4B05-83B3-C488C1EEC62F}"/>
              </a:ext>
            </a:extLst>
          </p:cNvPr>
          <p:cNvSpPr>
            <a:spLocks noGrp="1"/>
          </p:cNvSpPr>
          <p:nvPr>
            <p:ph type="dt" sz="half" idx="10"/>
          </p:nvPr>
        </p:nvSpPr>
        <p:spPr/>
        <p:txBody>
          <a:bodyPr/>
          <a:lstStyle/>
          <a:p>
            <a:fld id="{D95B7309-1611-41F2-89C7-384ABD8288C6}" type="datetimeFigureOut">
              <a:rPr lang="en-GB" smtClean="0"/>
              <a:t>29/04/2026</a:t>
            </a:fld>
            <a:endParaRPr lang="en-GB" dirty="0"/>
          </a:p>
        </p:txBody>
      </p:sp>
      <p:sp>
        <p:nvSpPr>
          <p:cNvPr id="6" name="Footer Placeholder 5">
            <a:extLst>
              <a:ext uri="{FF2B5EF4-FFF2-40B4-BE49-F238E27FC236}">
                <a16:creationId xmlns:a16="http://schemas.microsoft.com/office/drawing/2014/main" id="{30EFEB73-C9F0-42E5-8FEA-90AF28CF28BE}"/>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93F460B9-0059-48F1-BA56-A301165B9808}"/>
              </a:ext>
            </a:extLst>
          </p:cNvPr>
          <p:cNvSpPr>
            <a:spLocks noGrp="1"/>
          </p:cNvSpPr>
          <p:nvPr>
            <p:ph type="sldNum" sz="quarter" idx="12"/>
          </p:nvPr>
        </p:nvSpPr>
        <p:spPr/>
        <p:txBody>
          <a:bodyPr/>
          <a:lstStyle/>
          <a:p>
            <a:fld id="{C5EF3A48-B3ED-44E0-9280-E4C68DE7B59B}" type="slidenum">
              <a:rPr lang="en-GB" smtClean="0"/>
              <a:t>‹#›</a:t>
            </a:fld>
            <a:endParaRPr lang="en-GB" dirty="0"/>
          </a:p>
        </p:txBody>
      </p:sp>
    </p:spTree>
    <p:extLst>
      <p:ext uri="{BB962C8B-B14F-4D97-AF65-F5344CB8AC3E}">
        <p14:creationId xmlns:p14="http://schemas.microsoft.com/office/powerpoint/2010/main" val="1023959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56F8CA-C65A-46DA-BC3B-9035EBBA10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906ADC0-9431-4364-AFDE-2AA6890938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D62101-F204-4EC9-A5C7-0A5AEC800F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5B7309-1611-41F2-89C7-384ABD8288C6}" type="datetimeFigureOut">
              <a:rPr lang="en-GB" smtClean="0"/>
              <a:t>29/04/2026</a:t>
            </a:fld>
            <a:endParaRPr lang="en-GB" dirty="0"/>
          </a:p>
        </p:txBody>
      </p:sp>
      <p:sp>
        <p:nvSpPr>
          <p:cNvPr id="5" name="Footer Placeholder 4">
            <a:extLst>
              <a:ext uri="{FF2B5EF4-FFF2-40B4-BE49-F238E27FC236}">
                <a16:creationId xmlns:a16="http://schemas.microsoft.com/office/drawing/2014/main" id="{2EEC90F1-F12C-4D92-AF55-B0DDC5F9FA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4930DCD3-930A-412A-B8E3-DD78073916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EF3A48-B3ED-44E0-9280-E4C68DE7B59B}" type="slidenum">
              <a:rPr lang="en-GB" smtClean="0"/>
              <a:t>‹#›</a:t>
            </a:fld>
            <a:endParaRPr lang="en-GB" dirty="0"/>
          </a:p>
        </p:txBody>
      </p:sp>
    </p:spTree>
    <p:extLst>
      <p:ext uri="{BB962C8B-B14F-4D97-AF65-F5344CB8AC3E}">
        <p14:creationId xmlns:p14="http://schemas.microsoft.com/office/powerpoint/2010/main" val="31363258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s://gbr01.safelinks.protection.outlook.com/?url=https%3A%2F%2Fwww.gov.uk%2Fgovernment%2Fpublications%2Fcounting-rules-for-recorded-crime&amp;data=04%7C01%7CMalcolm.Cooke%40norfolk.police.uk%7C2c3bccc929a64d48ca0608d946ba6e08%7C63c6bc72b09342dbbf8a14e2a998e211%7C0%7C0%7C637618588781786058%7CUnknown%7CTWFpbGZsb3d8eyJWIjoiMC4wLjAwMDAiLCJQIjoiV2luMzIiLCJBTiI6Ik1haWwiLCJXVCI6Mn0%3D%7C1000&amp;sdata=S5QqOZAC0PCud0QH6yd9Cn9TRFcGgQ9WWf80YJeSMso%3D&amp;reserved=0"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9E88886-644B-7B92-ADC0-DFF657A235FB}"/>
              </a:ext>
            </a:extLst>
          </p:cNvPr>
          <p:cNvSpPr/>
          <p:nvPr/>
        </p:nvSpPr>
        <p:spPr>
          <a:xfrm>
            <a:off x="0" y="330765"/>
            <a:ext cx="12192000" cy="15408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dirty="0">
              <a:solidFill>
                <a:schemeClr val="tx1"/>
              </a:solidFill>
            </a:endParaRPr>
          </a:p>
        </p:txBody>
      </p:sp>
      <p:pic>
        <p:nvPicPr>
          <p:cNvPr id="2" name="Picture 1" descr="image">
            <a:extLst>
              <a:ext uri="{FF2B5EF4-FFF2-40B4-BE49-F238E27FC236}">
                <a16:creationId xmlns:a16="http://schemas.microsoft.com/office/drawing/2014/main" id="{6E883D9E-8941-E2F6-FDC4-A3FF6E13AF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53064" y="5286062"/>
            <a:ext cx="3090736" cy="964368"/>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8CF90D4E-7C0D-8D05-AC45-7E085F18274C}"/>
              </a:ext>
            </a:extLst>
          </p:cNvPr>
          <p:cNvSpPr txBox="1"/>
          <p:nvPr/>
        </p:nvSpPr>
        <p:spPr>
          <a:xfrm>
            <a:off x="435907" y="2368689"/>
            <a:ext cx="8496595" cy="2492990"/>
          </a:xfrm>
          <a:prstGeom prst="rect">
            <a:avLst/>
          </a:prstGeom>
          <a:noFill/>
        </p:spPr>
        <p:txBody>
          <a:bodyPr wrap="square" rtlCol="0">
            <a:spAutoFit/>
          </a:bodyPr>
          <a:lstStyle/>
          <a:p>
            <a:r>
              <a:rPr lang="en-GB" sz="2400" b="1" dirty="0">
                <a:solidFill>
                  <a:srgbClr val="7F00AC"/>
                </a:solidFill>
                <a:latin typeface="Helvetica" pitchFamily="2" charset="0"/>
              </a:rPr>
              <a:t>Performance Analysis &amp; Research Team</a:t>
            </a:r>
          </a:p>
          <a:p>
            <a:r>
              <a:rPr lang="en-GB" sz="2400" b="1" dirty="0">
                <a:latin typeface="Helvetica" pitchFamily="2" charset="0"/>
              </a:rPr>
              <a:t>Analytics &amp; Insight </a:t>
            </a:r>
          </a:p>
          <a:p>
            <a:endParaRPr lang="en-GB" sz="2000" dirty="0">
              <a:latin typeface="Helvetica" pitchFamily="2" charset="0"/>
            </a:endParaRPr>
          </a:p>
          <a:p>
            <a:endParaRPr lang="en-GB" sz="2000" dirty="0">
              <a:latin typeface="Helvetica" pitchFamily="2" charset="0"/>
            </a:endParaRPr>
          </a:p>
          <a:p>
            <a:r>
              <a:rPr lang="en-GB" sz="1600" b="1" dirty="0">
                <a:latin typeface="Helvetica" pitchFamily="2" charset="0"/>
              </a:rPr>
              <a:t>Published on</a:t>
            </a:r>
            <a:r>
              <a:rPr lang="en-GB" sz="1600" dirty="0">
                <a:latin typeface="Helvetica" pitchFamily="2" charset="0"/>
              </a:rPr>
              <a:t>: 07/04/2026</a:t>
            </a:r>
          </a:p>
          <a:p>
            <a:r>
              <a:rPr lang="en-GB" sz="1600" b="1" dirty="0">
                <a:latin typeface="Helvetica" pitchFamily="2" charset="0"/>
              </a:rPr>
              <a:t>Version</a:t>
            </a:r>
            <a:r>
              <a:rPr lang="en-GB" sz="1600" dirty="0">
                <a:latin typeface="Helvetica" pitchFamily="2" charset="0"/>
              </a:rPr>
              <a:t>: Final</a:t>
            </a:r>
          </a:p>
          <a:p>
            <a:r>
              <a:rPr lang="en-GB" sz="1600" b="1" dirty="0">
                <a:latin typeface="Helvetica" pitchFamily="2" charset="0"/>
              </a:rPr>
              <a:t>Created by</a:t>
            </a:r>
            <a:r>
              <a:rPr lang="en-GB" sz="1600" dirty="0">
                <a:latin typeface="Helvetica" pitchFamily="2" charset="0"/>
              </a:rPr>
              <a:t>: Alastair Codling and Jemma Ashington</a:t>
            </a:r>
            <a:endParaRPr lang="en-GB" dirty="0">
              <a:latin typeface="Helvetica" pitchFamily="2" charset="0"/>
            </a:endParaRPr>
          </a:p>
          <a:p>
            <a:endParaRPr lang="en-GB" sz="2000" dirty="0">
              <a:latin typeface="Helvetica" pitchFamily="2" charset="0"/>
            </a:endParaRPr>
          </a:p>
        </p:txBody>
      </p:sp>
      <p:sp>
        <p:nvSpPr>
          <p:cNvPr id="6" name="TextBox 5">
            <a:extLst>
              <a:ext uri="{FF2B5EF4-FFF2-40B4-BE49-F238E27FC236}">
                <a16:creationId xmlns:a16="http://schemas.microsoft.com/office/drawing/2014/main" id="{94F89998-CDA4-9B05-586F-108D2869BB7C}"/>
              </a:ext>
            </a:extLst>
          </p:cNvPr>
          <p:cNvSpPr txBox="1"/>
          <p:nvPr/>
        </p:nvSpPr>
        <p:spPr>
          <a:xfrm>
            <a:off x="435907" y="726560"/>
            <a:ext cx="11305187" cy="1138773"/>
          </a:xfrm>
          <a:prstGeom prst="rect">
            <a:avLst/>
          </a:prstGeom>
          <a:noFill/>
        </p:spPr>
        <p:txBody>
          <a:bodyPr wrap="square" rtlCol="0">
            <a:spAutoFit/>
          </a:bodyPr>
          <a:lstStyle/>
          <a:p>
            <a:r>
              <a:rPr lang="en-GB" sz="4400" b="1" dirty="0">
                <a:latin typeface="Helvetica" pitchFamily="2" charset="0"/>
              </a:rPr>
              <a:t>SIO Report</a:t>
            </a:r>
          </a:p>
          <a:p>
            <a:r>
              <a:rPr lang="en-GB" sz="2400" dirty="0">
                <a:latin typeface="Helvetica" pitchFamily="2" charset="0"/>
              </a:rPr>
              <a:t>2025-26 Quarter 4</a:t>
            </a:r>
          </a:p>
        </p:txBody>
      </p:sp>
      <p:sp>
        <p:nvSpPr>
          <p:cNvPr id="10" name="Rectangle 9">
            <a:extLst>
              <a:ext uri="{FF2B5EF4-FFF2-40B4-BE49-F238E27FC236}">
                <a16:creationId xmlns:a16="http://schemas.microsoft.com/office/drawing/2014/main" id="{B2F19056-5C70-85C9-CFB5-228304F097EF}"/>
              </a:ext>
            </a:extLst>
          </p:cNvPr>
          <p:cNvSpPr/>
          <p:nvPr/>
        </p:nvSpPr>
        <p:spPr>
          <a:xfrm>
            <a:off x="0" y="0"/>
            <a:ext cx="12192000" cy="6858000"/>
          </a:xfrm>
          <a:prstGeom prst="rect">
            <a:avLst/>
          </a:prstGeom>
          <a:noFill/>
          <a:ln w="57150">
            <a:solidFill>
              <a:srgbClr val="7F00A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Footer Placeholder 9">
            <a:extLst>
              <a:ext uri="{FF2B5EF4-FFF2-40B4-BE49-F238E27FC236}">
                <a16:creationId xmlns:a16="http://schemas.microsoft.com/office/drawing/2014/main" id="{131378BF-F450-441B-9CB1-F88F05F32C2E}"/>
              </a:ext>
            </a:extLst>
          </p:cNvPr>
          <p:cNvSpPr>
            <a:spLocks noGrp="1"/>
          </p:cNvSpPr>
          <p:nvPr>
            <p:ph type="ftr" sz="quarter" idx="11"/>
          </p:nvPr>
        </p:nvSpPr>
        <p:spPr>
          <a:xfrm>
            <a:off x="4550632" y="6370453"/>
            <a:ext cx="2895600" cy="365125"/>
          </a:xfrm>
        </p:spPr>
        <p:txBody>
          <a:bodyPr/>
          <a:lstStyle/>
          <a:p>
            <a:r>
              <a:rPr lang="en-GB" sz="1100" b="1" dirty="0">
                <a:solidFill>
                  <a:srgbClr val="FF0000"/>
                </a:solidFill>
              </a:rPr>
              <a:t>OFFICIAL</a:t>
            </a:r>
          </a:p>
        </p:txBody>
      </p:sp>
    </p:spTree>
    <p:extLst>
      <p:ext uri="{BB962C8B-B14F-4D97-AF65-F5344CB8AC3E}">
        <p14:creationId xmlns:p14="http://schemas.microsoft.com/office/powerpoint/2010/main" val="3446409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2F19056-5C70-85C9-CFB5-228304F097EF}"/>
              </a:ext>
            </a:extLst>
          </p:cNvPr>
          <p:cNvSpPr/>
          <p:nvPr/>
        </p:nvSpPr>
        <p:spPr>
          <a:xfrm>
            <a:off x="0" y="0"/>
            <a:ext cx="12192000" cy="6858000"/>
          </a:xfrm>
          <a:prstGeom prst="rect">
            <a:avLst/>
          </a:prstGeom>
          <a:noFill/>
          <a:ln w="57150">
            <a:solidFill>
              <a:srgbClr val="7F00A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9" name="Table 10">
            <a:extLst>
              <a:ext uri="{FF2B5EF4-FFF2-40B4-BE49-F238E27FC236}">
                <a16:creationId xmlns:a16="http://schemas.microsoft.com/office/drawing/2014/main" id="{0265E98B-AFA1-D521-B42B-F7A1CC487B1D}"/>
              </a:ext>
            </a:extLst>
          </p:cNvPr>
          <p:cNvGraphicFramePr>
            <a:graphicFrameLocks noGrp="1"/>
          </p:cNvGraphicFramePr>
          <p:nvPr/>
        </p:nvGraphicFramePr>
        <p:xfrm>
          <a:off x="0" y="6581000"/>
          <a:ext cx="12192000" cy="2770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306143098"/>
                    </a:ext>
                  </a:extLst>
                </a:gridCol>
                <a:gridCol w="4064000">
                  <a:extLst>
                    <a:ext uri="{9D8B030D-6E8A-4147-A177-3AD203B41FA5}">
                      <a16:colId xmlns:a16="http://schemas.microsoft.com/office/drawing/2014/main" val="1079874301"/>
                    </a:ext>
                  </a:extLst>
                </a:gridCol>
                <a:gridCol w="4064000">
                  <a:extLst>
                    <a:ext uri="{9D8B030D-6E8A-4147-A177-3AD203B41FA5}">
                      <a16:colId xmlns:a16="http://schemas.microsoft.com/office/drawing/2014/main" val="2908949571"/>
                    </a:ext>
                  </a:extLst>
                </a:gridCol>
              </a:tblGrid>
              <a:tr h="277000">
                <a:tc>
                  <a:txBody>
                    <a:bodyPr/>
                    <a:lstStyle/>
                    <a:p>
                      <a:pPr algn="l"/>
                      <a:r>
                        <a:rPr lang="en-GB" sz="1100" dirty="0">
                          <a:solidFill>
                            <a:schemeClr val="bg1"/>
                          </a:solidFill>
                        </a:rPr>
                        <a:t>Analytics &amp; Insight – Performance Analysis and Research Team</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ctr"/>
                      <a:r>
                        <a:rPr lang="en-GB" sz="1100" dirty="0">
                          <a:solidFill>
                            <a:schemeClr val="bg1"/>
                          </a:solidFill>
                        </a:rPr>
                        <a:t>OFFICIAL</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extLst>
                  <a:ext uri="{0D108BD9-81ED-4DB2-BD59-A6C34878D82A}">
                    <a16:rowId xmlns:a16="http://schemas.microsoft.com/office/drawing/2014/main" val="3647565935"/>
                  </a:ext>
                </a:extLst>
              </a:tr>
            </a:tbl>
          </a:graphicData>
        </a:graphic>
      </p:graphicFrame>
      <p:sp>
        <p:nvSpPr>
          <p:cNvPr id="3" name="Slide Number Placeholder 2">
            <a:extLst>
              <a:ext uri="{FF2B5EF4-FFF2-40B4-BE49-F238E27FC236}">
                <a16:creationId xmlns:a16="http://schemas.microsoft.com/office/drawing/2014/main" id="{DC1F1294-BE02-51C5-32C2-1628C1C18989}"/>
              </a:ext>
            </a:extLst>
          </p:cNvPr>
          <p:cNvSpPr>
            <a:spLocks noGrp="1"/>
          </p:cNvSpPr>
          <p:nvPr>
            <p:ph type="sldNum" sz="quarter" idx="12"/>
          </p:nvPr>
        </p:nvSpPr>
        <p:spPr>
          <a:xfrm>
            <a:off x="9448800" y="6543250"/>
            <a:ext cx="2743200" cy="365125"/>
          </a:xfrm>
        </p:spPr>
        <p:txBody>
          <a:bodyPr/>
          <a:lstStyle/>
          <a:p>
            <a:r>
              <a:rPr lang="en-GB" sz="1100" b="1" dirty="0">
                <a:solidFill>
                  <a:schemeClr val="bg1"/>
                </a:solidFill>
              </a:rPr>
              <a:t>Slide </a:t>
            </a:r>
            <a:fld id="{69CF39C2-00A8-4D55-B76F-8C932CB2C0C8}" type="slidenum">
              <a:rPr lang="en-GB" sz="1100" b="1" smtClean="0">
                <a:solidFill>
                  <a:schemeClr val="bg1"/>
                </a:solidFill>
              </a:rPr>
              <a:t>2</a:t>
            </a:fld>
            <a:endParaRPr lang="en-GB" sz="1100" b="1" dirty="0">
              <a:solidFill>
                <a:schemeClr val="bg1"/>
              </a:solidFill>
            </a:endParaRPr>
          </a:p>
        </p:txBody>
      </p:sp>
      <p:graphicFrame>
        <p:nvGraphicFramePr>
          <p:cNvPr id="2" name="Table 1">
            <a:extLst>
              <a:ext uri="{FF2B5EF4-FFF2-40B4-BE49-F238E27FC236}">
                <a16:creationId xmlns:a16="http://schemas.microsoft.com/office/drawing/2014/main" id="{4B5805A5-5B7C-5AB4-A29F-C2E4D91B198C}"/>
              </a:ext>
            </a:extLst>
          </p:cNvPr>
          <p:cNvGraphicFramePr>
            <a:graphicFrameLocks noGrp="1"/>
          </p:cNvGraphicFramePr>
          <p:nvPr>
            <p:extLst>
              <p:ext uri="{D42A27DB-BD31-4B8C-83A1-F6EECF244321}">
                <p14:modId xmlns:p14="http://schemas.microsoft.com/office/powerpoint/2010/main" val="3985014865"/>
              </p:ext>
            </p:extLst>
          </p:nvPr>
        </p:nvGraphicFramePr>
        <p:xfrm>
          <a:off x="1093749" y="611184"/>
          <a:ext cx="9763546" cy="5052599"/>
        </p:xfrm>
        <a:graphic>
          <a:graphicData uri="http://schemas.openxmlformats.org/drawingml/2006/table">
            <a:tbl>
              <a:tblPr>
                <a:tableStyleId>{616DA210-FB5B-4158-B5E0-FEB733F419BA}</a:tableStyleId>
              </a:tblPr>
              <a:tblGrid>
                <a:gridCol w="1607990">
                  <a:extLst>
                    <a:ext uri="{9D8B030D-6E8A-4147-A177-3AD203B41FA5}">
                      <a16:colId xmlns:a16="http://schemas.microsoft.com/office/drawing/2014/main" val="3438550648"/>
                    </a:ext>
                  </a:extLst>
                </a:gridCol>
                <a:gridCol w="1770073">
                  <a:extLst>
                    <a:ext uri="{9D8B030D-6E8A-4147-A177-3AD203B41FA5}">
                      <a16:colId xmlns:a16="http://schemas.microsoft.com/office/drawing/2014/main" val="1045395935"/>
                    </a:ext>
                  </a:extLst>
                </a:gridCol>
                <a:gridCol w="1302967">
                  <a:extLst>
                    <a:ext uri="{9D8B030D-6E8A-4147-A177-3AD203B41FA5}">
                      <a16:colId xmlns:a16="http://schemas.microsoft.com/office/drawing/2014/main" val="2830407126"/>
                    </a:ext>
                  </a:extLst>
                </a:gridCol>
                <a:gridCol w="1280693">
                  <a:extLst>
                    <a:ext uri="{9D8B030D-6E8A-4147-A177-3AD203B41FA5}">
                      <a16:colId xmlns:a16="http://schemas.microsoft.com/office/drawing/2014/main" val="2602949424"/>
                    </a:ext>
                  </a:extLst>
                </a:gridCol>
                <a:gridCol w="1280693">
                  <a:extLst>
                    <a:ext uri="{9D8B030D-6E8A-4147-A177-3AD203B41FA5}">
                      <a16:colId xmlns:a16="http://schemas.microsoft.com/office/drawing/2014/main" val="2159020583"/>
                    </a:ext>
                  </a:extLst>
                </a:gridCol>
                <a:gridCol w="1158194">
                  <a:extLst>
                    <a:ext uri="{9D8B030D-6E8A-4147-A177-3AD203B41FA5}">
                      <a16:colId xmlns:a16="http://schemas.microsoft.com/office/drawing/2014/main" val="309299010"/>
                    </a:ext>
                  </a:extLst>
                </a:gridCol>
                <a:gridCol w="1362936">
                  <a:extLst>
                    <a:ext uri="{9D8B030D-6E8A-4147-A177-3AD203B41FA5}">
                      <a16:colId xmlns:a16="http://schemas.microsoft.com/office/drawing/2014/main" val="2523541150"/>
                    </a:ext>
                  </a:extLst>
                </a:gridCol>
              </a:tblGrid>
              <a:tr h="474383">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Priority Area</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i="0" u="none" strike="noStrike" dirty="0">
                          <a:solidFill>
                            <a:schemeClr val="bg1"/>
                          </a:solidFill>
                          <a:effectLst/>
                          <a:latin typeface="Arial" panose="020B0604020202020204" pitchFamily="34" charset="0"/>
                          <a:cs typeface="Arial" panose="020B0604020202020204" pitchFamily="34" charset="0"/>
                        </a:rPr>
                        <a:t>Measure</a:t>
                      </a: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Most Recent 12 Months (12 months up to 31 March 2026)</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2019 Baseline</a:t>
                      </a:r>
                    </a:p>
                    <a:p>
                      <a:pPr algn="ctr" fontAlgn="b"/>
                      <a:r>
                        <a:rPr lang="en-GB" sz="1200" b="1" u="none" strike="noStrike" dirty="0">
                          <a:solidFill>
                            <a:schemeClr val="bg1"/>
                          </a:solidFill>
                          <a:effectLst/>
                          <a:latin typeface="Arial" panose="020B0604020202020204" pitchFamily="34" charset="0"/>
                          <a:cs typeface="Arial" panose="020B0604020202020204" pitchFamily="34" charset="0"/>
                        </a:rPr>
                        <a:t>(12 months up to 30 June 2019)</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Previous 12 Months (12 months up to 31 March 2025)</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2019 Baseline</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Previous 12 Months</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extLst>
                  <a:ext uri="{0D108BD9-81ED-4DB2-BD59-A6C34878D82A}">
                    <a16:rowId xmlns:a16="http://schemas.microsoft.com/office/drawing/2014/main" val="2891885012"/>
                  </a:ext>
                </a:extLst>
              </a:tr>
              <a:tr h="884007">
                <a:tc rowSpan="2">
                  <a:txBody>
                    <a:bodyPr/>
                    <a:lstStyle/>
                    <a:p>
                      <a:pPr algn="ctr" fontAlgn="b"/>
                      <a:r>
                        <a:rPr lang="en-GB" sz="1200" b="1" u="none" strike="noStrike" dirty="0">
                          <a:effectLst/>
                          <a:latin typeface="Arial" panose="020B0604020202020204" pitchFamily="34" charset="0"/>
                          <a:cs typeface="Arial" panose="020B0604020202020204" pitchFamily="34" charset="0"/>
                        </a:rPr>
                        <a:t>Reduce Murder and Homicide </a:t>
                      </a:r>
                      <a:endParaRPr lang="en-GB" sz="1200" b="1"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Homicide (all offences)</a:t>
                      </a:r>
                    </a:p>
                  </a:txBody>
                  <a:tcPr marL="6350" marR="6350" marT="6350" marB="0" anchor="ctr">
                    <a:solidFill>
                      <a:schemeClr val="tx2">
                        <a:lumMod val="20000"/>
                        <a:lumOff val="8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9</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7</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7</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29% Increase</a:t>
                      </a:r>
                    </a:p>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+2</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29% Increase </a:t>
                      </a:r>
                    </a:p>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+2</a:t>
                      </a:r>
                    </a:p>
                  </a:txBody>
                  <a:tcPr marL="6350" marR="6350" marT="6350" marB="0" anchor="ctr"/>
                </a:tc>
                <a:extLst>
                  <a:ext uri="{0D108BD9-81ED-4DB2-BD59-A6C34878D82A}">
                    <a16:rowId xmlns:a16="http://schemas.microsoft.com/office/drawing/2014/main" val="851477014"/>
                  </a:ext>
                </a:extLst>
              </a:tr>
              <a:tr h="1203042">
                <a:tc vMerge="1">
                  <a:txBody>
                    <a:bodyPr/>
                    <a:lstStyle/>
                    <a:p>
                      <a:pPr algn="ctr" fontAlgn="b"/>
                      <a:endParaRPr lang="en-GB" sz="12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Murder only</a:t>
                      </a:r>
                    </a:p>
                  </a:txBody>
                  <a:tcPr marL="6350" marR="6350" marT="6350" marB="0" anchor="ctr">
                    <a:solidFill>
                      <a:schemeClr val="tx2">
                        <a:lumMod val="20000"/>
                        <a:lumOff val="8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6</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7</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6</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14% Decrease</a:t>
                      </a:r>
                    </a:p>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-1</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No Change</a:t>
                      </a:r>
                    </a:p>
                  </a:txBody>
                  <a:tcPr marL="6350" marR="6350" marT="6350" marB="0" anchor="ctr"/>
                </a:tc>
                <a:extLst>
                  <a:ext uri="{0D108BD9-81ED-4DB2-BD59-A6C34878D82A}">
                    <a16:rowId xmlns:a16="http://schemas.microsoft.com/office/drawing/2014/main" val="2683243105"/>
                  </a:ext>
                </a:extLst>
              </a:tr>
              <a:tr h="1203042">
                <a:tc gridSpan="7">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chemeClr val="tx1"/>
                          </a:solidFill>
                          <a:effectLst/>
                          <a:latin typeface="Arial" panose="020B0604020202020204" pitchFamily="34" charset="0"/>
                          <a:cs typeface="Arial" panose="020B0604020202020204" pitchFamily="34" charset="0"/>
                        </a:rPr>
                        <a:t>Supplementary Comment</a:t>
                      </a:r>
                    </a:p>
                    <a:p>
                      <a:pPr marL="0" marR="0" lvl="0" indent="0" algn="just" defTabSz="914400" rtl="0" eaLnBrk="1" fontAlgn="b" latinLnBrk="0" hangingPunct="1">
                        <a:lnSpc>
                          <a:spcPct val="100000"/>
                        </a:lnSpc>
                        <a:spcBef>
                          <a:spcPts val="0"/>
                        </a:spcBef>
                        <a:spcAft>
                          <a:spcPts val="0"/>
                        </a:spcAft>
                        <a:buClrTx/>
                        <a:buSzTx/>
                        <a:buFontTx/>
                        <a:buNone/>
                        <a:tabLst/>
                        <a:defRPr/>
                      </a:pPr>
                      <a:endParaRPr lang="en-GB" sz="1200" b="0" i="0" u="none" strike="noStrike" dirty="0">
                        <a:solidFill>
                          <a:schemeClr val="tx1"/>
                        </a:solidFill>
                        <a:effectLst/>
                        <a:latin typeface="Arial" panose="020B0604020202020204" pitchFamily="34" charset="0"/>
                        <a:cs typeface="Arial" panose="020B0604020202020204" pitchFamily="34" charset="0"/>
                      </a:endParaRPr>
                    </a:p>
                    <a:p>
                      <a:pPr marL="0" marR="0" lvl="0" indent="0" algn="just" defTabSz="914400" rtl="0" eaLnBrk="1" fontAlgn="b" latinLnBrk="0" hangingPunct="1">
                        <a:lnSpc>
                          <a:spcPct val="100000"/>
                        </a:lnSpc>
                        <a:spcBef>
                          <a:spcPts val="0"/>
                        </a:spcBef>
                        <a:spcAft>
                          <a:spcPts val="0"/>
                        </a:spcAft>
                        <a:buClrTx/>
                        <a:buSzTx/>
                        <a:buFontTx/>
                        <a:buNone/>
                        <a:tabLst/>
                        <a:defRPr/>
                      </a:pPr>
                      <a:r>
                        <a:rPr lang="en-GB" sz="1200" b="0" i="0" u="none" strike="noStrike" dirty="0">
                          <a:solidFill>
                            <a:schemeClr val="tx1"/>
                          </a:solidFill>
                          <a:effectLst/>
                          <a:latin typeface="Arial" panose="020B0604020202020204" pitchFamily="34" charset="0"/>
                          <a:cs typeface="Arial" panose="020B0604020202020204" pitchFamily="34" charset="0"/>
                        </a:rPr>
                        <a:t>The specialist Joint Norfolk and Suffolk Major Investigation Team are responsible for investigating all homicides. There has been an increase of 2 Homicide offences over the most recent 12 months when compared to the previous 12 months. When compared against the 2019 baseline, there has also been a 29% increase (2 offences). The offence of Murder only, shows a decrease of 1 offence over the most recent 12 months when compared to the 2019 baseline and no change when compared to the previous 12 months.. </a:t>
                      </a:r>
                    </a:p>
                    <a:p>
                      <a:pPr lvl="0" algn="just" fontAlgn="b">
                        <a:lnSpc>
                          <a:spcPct val="100000"/>
                        </a:lnSpc>
                      </a:pPr>
                      <a:r>
                        <a:rPr lang="en-GB" sz="1200" b="0" i="0" u="none" strike="noStrike" dirty="0">
                          <a:solidFill>
                            <a:schemeClr val="tx1"/>
                          </a:solidFill>
                          <a:effectLst/>
                          <a:latin typeface="Arial" panose="020B0604020202020204" pitchFamily="34" charset="0"/>
                          <a:cs typeface="Arial" panose="020B0604020202020204" pitchFamily="34" charset="0"/>
                        </a:rPr>
                        <a:t>When looking at Homicide offences, the following was found:</a:t>
                      </a:r>
                    </a:p>
                    <a:p>
                      <a:pPr marL="0" marR="0" lvl="0" indent="0" algn="just" defTabSz="914400" rtl="0" eaLnBrk="1" fontAlgn="b" latinLnBrk="0" hangingPunct="1">
                        <a:lnSpc>
                          <a:spcPct val="100000"/>
                        </a:lnSpc>
                        <a:spcBef>
                          <a:spcPts val="0"/>
                        </a:spcBef>
                        <a:spcAft>
                          <a:spcPts val="0"/>
                        </a:spcAft>
                        <a:buClrTx/>
                        <a:buSzTx/>
                        <a:buFontTx/>
                        <a:buNone/>
                        <a:tabLst/>
                        <a:defRPr/>
                      </a:pPr>
                      <a:endParaRPr lang="en-GB" sz="1200" b="0" i="0" u="none" strike="noStrike" dirty="0">
                        <a:solidFill>
                          <a:schemeClr val="tx1"/>
                        </a:solidFill>
                        <a:effectLst/>
                        <a:latin typeface="Arial" panose="020B0604020202020204" pitchFamily="34" charset="0"/>
                        <a:cs typeface="Arial" panose="020B0604020202020204" pitchFamily="34" charset="0"/>
                      </a:endParaRPr>
                    </a:p>
                    <a:p>
                      <a:pPr marL="171450" marR="0" lvl="0" indent="-171450" algn="just" defTabSz="914400" rtl="0" eaLnBrk="1" fontAlgn="b" latinLnBrk="0" hangingPunct="1">
                        <a:lnSpc>
                          <a:spcPct val="100000"/>
                        </a:lnSpc>
                        <a:spcBef>
                          <a:spcPts val="0"/>
                        </a:spcBef>
                        <a:spcAft>
                          <a:spcPts val="0"/>
                        </a:spcAft>
                        <a:buClrTx/>
                        <a:buSzTx/>
                        <a:buFont typeface="Arial" panose="020B0604020202020204" pitchFamily="34" charset="0"/>
                        <a:buChar char="•"/>
                        <a:tabLst/>
                        <a:defRPr/>
                      </a:pPr>
                      <a:r>
                        <a:rPr lang="en-GB" sz="1200" b="0" i="0" u="none" strike="noStrike" dirty="0">
                          <a:solidFill>
                            <a:schemeClr val="tx1"/>
                          </a:solidFill>
                          <a:effectLst/>
                          <a:latin typeface="Arial" panose="020B0604020202020204" pitchFamily="34" charset="0"/>
                          <a:cs typeface="Arial" panose="020B0604020202020204" pitchFamily="34" charset="0"/>
                        </a:rPr>
                        <a:t>None of the offences are linked</a:t>
                      </a:r>
                    </a:p>
                    <a:p>
                      <a:pPr marL="171450" marR="0" lvl="0" indent="-171450" algn="just" defTabSz="914400" rtl="0" eaLnBrk="1" fontAlgn="b" latinLnBrk="0" hangingPunct="1">
                        <a:lnSpc>
                          <a:spcPct val="100000"/>
                        </a:lnSpc>
                        <a:spcBef>
                          <a:spcPts val="0"/>
                        </a:spcBef>
                        <a:spcAft>
                          <a:spcPts val="0"/>
                        </a:spcAft>
                        <a:buClrTx/>
                        <a:buSzTx/>
                        <a:buFont typeface="Arial" panose="020B0604020202020204" pitchFamily="34" charset="0"/>
                        <a:buChar char="•"/>
                        <a:tabLst/>
                        <a:defRPr/>
                      </a:pPr>
                      <a:r>
                        <a:rPr lang="en-GB" sz="1200" b="0" i="0" u="none" strike="noStrike" dirty="0">
                          <a:solidFill>
                            <a:schemeClr val="tx1"/>
                          </a:solidFill>
                          <a:effectLst/>
                          <a:latin typeface="Arial" panose="020B0604020202020204" pitchFamily="34" charset="0"/>
                          <a:cs typeface="Arial" panose="020B0604020202020204" pitchFamily="34" charset="0"/>
                        </a:rPr>
                        <a:t>There are no concerning trends of note that would indicate an emerging issue</a:t>
                      </a:r>
                    </a:p>
                    <a:p>
                      <a:pPr marL="171450" marR="0" lvl="0" indent="-171450" algn="just" defTabSz="914400" rtl="0" eaLnBrk="1" fontAlgn="b" latinLnBrk="0" hangingPunct="1">
                        <a:lnSpc>
                          <a:spcPct val="100000"/>
                        </a:lnSpc>
                        <a:spcBef>
                          <a:spcPts val="0"/>
                        </a:spcBef>
                        <a:spcAft>
                          <a:spcPts val="0"/>
                        </a:spcAft>
                        <a:buClrTx/>
                        <a:buSzTx/>
                        <a:buFont typeface="Arial" panose="020B0604020202020204" pitchFamily="34" charset="0"/>
                        <a:buChar char="•"/>
                        <a:tabLst/>
                        <a:defRPr/>
                      </a:pPr>
                      <a:r>
                        <a:rPr lang="en-GB" sz="1200" b="0" i="0" u="none" strike="noStrike" dirty="0">
                          <a:solidFill>
                            <a:schemeClr val="tx1"/>
                          </a:solidFill>
                          <a:effectLst/>
                          <a:latin typeface="Arial" panose="020B0604020202020204" pitchFamily="34" charset="0"/>
                          <a:cs typeface="Arial" panose="020B0604020202020204" pitchFamily="34" charset="0"/>
                        </a:rPr>
                        <a:t>The offences are spread out across the county.</a:t>
                      </a:r>
                    </a:p>
                  </a:txBody>
                  <a:tcPr marL="180000" marR="180000" marT="36000" marB="180000" anchor="ctr">
                    <a:noFill/>
                  </a:tcP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chemeClr val="tx2">
                        <a:lumMod val="20000"/>
                        <a:lumOff val="80000"/>
                      </a:schemeClr>
                    </a:solidFill>
                  </a:tcP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endParaRPr lang="en-GB"/>
                    </a:p>
                  </a:txBody>
                  <a:tcP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1582951424"/>
                  </a:ext>
                </a:extLst>
              </a:tr>
            </a:tbl>
          </a:graphicData>
        </a:graphic>
      </p:graphicFrame>
      <p:sp>
        <p:nvSpPr>
          <p:cNvPr id="4" name="Rectangle 3">
            <a:extLst>
              <a:ext uri="{FF2B5EF4-FFF2-40B4-BE49-F238E27FC236}">
                <a16:creationId xmlns:a16="http://schemas.microsoft.com/office/drawing/2014/main" id="{ABB6573F-3967-B987-4F1B-E4FD10D88A15}"/>
              </a:ext>
            </a:extLst>
          </p:cNvPr>
          <p:cNvSpPr/>
          <p:nvPr/>
        </p:nvSpPr>
        <p:spPr>
          <a:xfrm>
            <a:off x="623831" y="136525"/>
            <a:ext cx="11016346" cy="5415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solidFill>
                  <a:schemeClr val="tx2">
                    <a:lumMod val="75000"/>
                  </a:schemeClr>
                </a:solidFill>
                <a:latin typeface="Arial" panose="020B0604020202020204" pitchFamily="34" charset="0"/>
                <a:cs typeface="Arial" panose="020B0604020202020204" pitchFamily="34" charset="0"/>
              </a:rPr>
              <a:t>Suffolk Constabulary: Summary of National Crime and Policing Measures (See Appendix for breakdown of crime groupings)</a:t>
            </a:r>
          </a:p>
        </p:txBody>
      </p:sp>
    </p:spTree>
    <p:extLst>
      <p:ext uri="{BB962C8B-B14F-4D97-AF65-F5344CB8AC3E}">
        <p14:creationId xmlns:p14="http://schemas.microsoft.com/office/powerpoint/2010/main" val="59498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9E88886-644B-7B92-ADC0-DFF657A235FB}"/>
              </a:ext>
            </a:extLst>
          </p:cNvPr>
          <p:cNvSpPr/>
          <p:nvPr/>
        </p:nvSpPr>
        <p:spPr>
          <a:xfrm>
            <a:off x="0" y="330765"/>
            <a:ext cx="12192000" cy="15408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dirty="0">
              <a:solidFill>
                <a:schemeClr val="tx1"/>
              </a:solidFill>
            </a:endParaRPr>
          </a:p>
        </p:txBody>
      </p:sp>
      <p:sp>
        <p:nvSpPr>
          <p:cNvPr id="10" name="Rectangle 9">
            <a:extLst>
              <a:ext uri="{FF2B5EF4-FFF2-40B4-BE49-F238E27FC236}">
                <a16:creationId xmlns:a16="http://schemas.microsoft.com/office/drawing/2014/main" id="{B2F19056-5C70-85C9-CFB5-228304F097EF}"/>
              </a:ext>
            </a:extLst>
          </p:cNvPr>
          <p:cNvSpPr/>
          <p:nvPr/>
        </p:nvSpPr>
        <p:spPr>
          <a:xfrm>
            <a:off x="0" y="0"/>
            <a:ext cx="12192000" cy="6858000"/>
          </a:xfrm>
          <a:prstGeom prst="rect">
            <a:avLst/>
          </a:prstGeom>
          <a:noFill/>
          <a:ln w="57150">
            <a:solidFill>
              <a:srgbClr val="7F00A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9" name="Table 10">
            <a:extLst>
              <a:ext uri="{FF2B5EF4-FFF2-40B4-BE49-F238E27FC236}">
                <a16:creationId xmlns:a16="http://schemas.microsoft.com/office/drawing/2014/main" id="{0265E98B-AFA1-D521-B42B-F7A1CC487B1D}"/>
              </a:ext>
            </a:extLst>
          </p:cNvPr>
          <p:cNvGraphicFramePr>
            <a:graphicFrameLocks noGrp="1"/>
          </p:cNvGraphicFramePr>
          <p:nvPr/>
        </p:nvGraphicFramePr>
        <p:xfrm>
          <a:off x="0" y="6581000"/>
          <a:ext cx="12192000" cy="2770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306143098"/>
                    </a:ext>
                  </a:extLst>
                </a:gridCol>
                <a:gridCol w="4064000">
                  <a:extLst>
                    <a:ext uri="{9D8B030D-6E8A-4147-A177-3AD203B41FA5}">
                      <a16:colId xmlns:a16="http://schemas.microsoft.com/office/drawing/2014/main" val="1079874301"/>
                    </a:ext>
                  </a:extLst>
                </a:gridCol>
                <a:gridCol w="4064000">
                  <a:extLst>
                    <a:ext uri="{9D8B030D-6E8A-4147-A177-3AD203B41FA5}">
                      <a16:colId xmlns:a16="http://schemas.microsoft.com/office/drawing/2014/main" val="2908949571"/>
                    </a:ext>
                  </a:extLst>
                </a:gridCol>
              </a:tblGrid>
              <a:tr h="277000">
                <a:tc>
                  <a:txBody>
                    <a:bodyPr/>
                    <a:lstStyle/>
                    <a:p>
                      <a:pPr algn="l"/>
                      <a:r>
                        <a:rPr lang="en-GB" sz="1100" dirty="0">
                          <a:solidFill>
                            <a:schemeClr val="bg1"/>
                          </a:solidFill>
                        </a:rPr>
                        <a:t>Analytics &amp; Insight – Performance Analysis and Research Team</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ctr"/>
                      <a:r>
                        <a:rPr lang="en-GB" sz="1100" dirty="0">
                          <a:solidFill>
                            <a:schemeClr val="bg1"/>
                          </a:solidFill>
                        </a:rPr>
                        <a:t>OFFICIAL</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extLst>
                  <a:ext uri="{0D108BD9-81ED-4DB2-BD59-A6C34878D82A}">
                    <a16:rowId xmlns:a16="http://schemas.microsoft.com/office/drawing/2014/main" val="3647565935"/>
                  </a:ext>
                </a:extLst>
              </a:tr>
            </a:tbl>
          </a:graphicData>
        </a:graphic>
      </p:graphicFrame>
      <p:sp>
        <p:nvSpPr>
          <p:cNvPr id="3" name="Slide Number Placeholder 2">
            <a:extLst>
              <a:ext uri="{FF2B5EF4-FFF2-40B4-BE49-F238E27FC236}">
                <a16:creationId xmlns:a16="http://schemas.microsoft.com/office/drawing/2014/main" id="{DC1F1294-BE02-51C5-32C2-1628C1C18989}"/>
              </a:ext>
            </a:extLst>
          </p:cNvPr>
          <p:cNvSpPr>
            <a:spLocks noGrp="1"/>
          </p:cNvSpPr>
          <p:nvPr>
            <p:ph type="sldNum" sz="quarter" idx="12"/>
          </p:nvPr>
        </p:nvSpPr>
        <p:spPr>
          <a:xfrm>
            <a:off x="9448800" y="6543250"/>
            <a:ext cx="2743200" cy="365125"/>
          </a:xfrm>
        </p:spPr>
        <p:txBody>
          <a:bodyPr/>
          <a:lstStyle/>
          <a:p>
            <a:r>
              <a:rPr lang="en-GB" sz="1100" b="1" dirty="0">
                <a:solidFill>
                  <a:schemeClr val="bg1"/>
                </a:solidFill>
              </a:rPr>
              <a:t>Slide </a:t>
            </a:r>
            <a:fld id="{69CF39C2-00A8-4D55-B76F-8C932CB2C0C8}" type="slidenum">
              <a:rPr lang="en-GB" sz="1100" b="1" smtClean="0">
                <a:solidFill>
                  <a:schemeClr val="bg1"/>
                </a:solidFill>
              </a:rPr>
              <a:t>3</a:t>
            </a:fld>
            <a:endParaRPr lang="en-GB" sz="1100" b="1" dirty="0">
              <a:solidFill>
                <a:schemeClr val="bg1"/>
              </a:solidFill>
            </a:endParaRPr>
          </a:p>
        </p:txBody>
      </p:sp>
      <p:graphicFrame>
        <p:nvGraphicFramePr>
          <p:cNvPr id="6" name="Table 5">
            <a:extLst>
              <a:ext uri="{FF2B5EF4-FFF2-40B4-BE49-F238E27FC236}">
                <a16:creationId xmlns:a16="http://schemas.microsoft.com/office/drawing/2014/main" id="{E4AECF69-DA4A-C66A-6BF6-EAF25319BCE3}"/>
              </a:ext>
            </a:extLst>
          </p:cNvPr>
          <p:cNvGraphicFramePr>
            <a:graphicFrameLocks noGrp="1"/>
          </p:cNvGraphicFramePr>
          <p:nvPr>
            <p:extLst>
              <p:ext uri="{D42A27DB-BD31-4B8C-83A1-F6EECF244321}">
                <p14:modId xmlns:p14="http://schemas.microsoft.com/office/powerpoint/2010/main" val="4292661117"/>
              </p:ext>
            </p:extLst>
          </p:nvPr>
        </p:nvGraphicFramePr>
        <p:xfrm>
          <a:off x="1093749" y="611185"/>
          <a:ext cx="9862274" cy="5470310"/>
        </p:xfrm>
        <a:graphic>
          <a:graphicData uri="http://schemas.openxmlformats.org/drawingml/2006/table">
            <a:tbl>
              <a:tblPr>
                <a:tableStyleId>{616DA210-FB5B-4158-B5E0-FEB733F419BA}</a:tableStyleId>
              </a:tblPr>
              <a:tblGrid>
                <a:gridCol w="1624249">
                  <a:extLst>
                    <a:ext uri="{9D8B030D-6E8A-4147-A177-3AD203B41FA5}">
                      <a16:colId xmlns:a16="http://schemas.microsoft.com/office/drawing/2014/main" val="3438550648"/>
                    </a:ext>
                  </a:extLst>
                </a:gridCol>
                <a:gridCol w="1787972">
                  <a:extLst>
                    <a:ext uri="{9D8B030D-6E8A-4147-A177-3AD203B41FA5}">
                      <a16:colId xmlns:a16="http://schemas.microsoft.com/office/drawing/2014/main" val="1045395935"/>
                    </a:ext>
                  </a:extLst>
                </a:gridCol>
                <a:gridCol w="1316143">
                  <a:extLst>
                    <a:ext uri="{9D8B030D-6E8A-4147-A177-3AD203B41FA5}">
                      <a16:colId xmlns:a16="http://schemas.microsoft.com/office/drawing/2014/main" val="2830407126"/>
                    </a:ext>
                  </a:extLst>
                </a:gridCol>
                <a:gridCol w="1293643">
                  <a:extLst>
                    <a:ext uri="{9D8B030D-6E8A-4147-A177-3AD203B41FA5}">
                      <a16:colId xmlns:a16="http://schemas.microsoft.com/office/drawing/2014/main" val="3137386017"/>
                    </a:ext>
                  </a:extLst>
                </a:gridCol>
                <a:gridCol w="1293643">
                  <a:extLst>
                    <a:ext uri="{9D8B030D-6E8A-4147-A177-3AD203B41FA5}">
                      <a16:colId xmlns:a16="http://schemas.microsoft.com/office/drawing/2014/main" val="2159020583"/>
                    </a:ext>
                  </a:extLst>
                </a:gridCol>
                <a:gridCol w="1169905">
                  <a:extLst>
                    <a:ext uri="{9D8B030D-6E8A-4147-A177-3AD203B41FA5}">
                      <a16:colId xmlns:a16="http://schemas.microsoft.com/office/drawing/2014/main" val="309299010"/>
                    </a:ext>
                  </a:extLst>
                </a:gridCol>
                <a:gridCol w="1376719">
                  <a:extLst>
                    <a:ext uri="{9D8B030D-6E8A-4147-A177-3AD203B41FA5}">
                      <a16:colId xmlns:a16="http://schemas.microsoft.com/office/drawing/2014/main" val="2523541150"/>
                    </a:ext>
                  </a:extLst>
                </a:gridCol>
              </a:tblGrid>
              <a:tr h="621717">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Priority Area</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i="0" u="none" strike="noStrike" dirty="0">
                          <a:solidFill>
                            <a:schemeClr val="bg1"/>
                          </a:solidFill>
                          <a:effectLst/>
                          <a:latin typeface="Arial" panose="020B0604020202020204" pitchFamily="34" charset="0"/>
                          <a:cs typeface="Arial" panose="020B0604020202020204" pitchFamily="34" charset="0"/>
                        </a:rPr>
                        <a:t>Measure</a:t>
                      </a: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Most Recent 12 Months (12 months up to 31 March 2026)</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2019 Baseline</a:t>
                      </a:r>
                    </a:p>
                    <a:p>
                      <a:pPr algn="ctr" fontAlgn="b"/>
                      <a:r>
                        <a:rPr lang="en-GB" sz="1200" b="1" u="none" strike="noStrike" dirty="0">
                          <a:solidFill>
                            <a:schemeClr val="bg1"/>
                          </a:solidFill>
                          <a:effectLst/>
                          <a:latin typeface="Arial" panose="020B0604020202020204" pitchFamily="34" charset="0"/>
                          <a:cs typeface="Arial" panose="020B0604020202020204" pitchFamily="34" charset="0"/>
                        </a:rPr>
                        <a:t>(12 months up to 30 June 2019)</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Previous 12 Months (12 months up to 31 March 2025)</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2019 Baseline</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Previous 12 Months</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extLst>
                  <a:ext uri="{0D108BD9-81ED-4DB2-BD59-A6C34878D82A}">
                    <a16:rowId xmlns:a16="http://schemas.microsoft.com/office/drawing/2014/main" val="2891885012"/>
                  </a:ext>
                </a:extLst>
              </a:tr>
              <a:tr h="872682">
                <a:tc rowSpan="3">
                  <a:txBody>
                    <a:bodyPr/>
                    <a:lstStyle/>
                    <a:p>
                      <a:pPr algn="ctr" fontAlgn="b"/>
                      <a:r>
                        <a:rPr lang="en-GB" sz="1200" b="1" u="none" strike="noStrike" dirty="0">
                          <a:effectLst/>
                          <a:latin typeface="Arial" panose="020B0604020202020204" pitchFamily="34" charset="0"/>
                          <a:cs typeface="Arial" panose="020B0604020202020204" pitchFamily="34" charset="0"/>
                        </a:rPr>
                        <a:t>Reduce Serious Violence</a:t>
                      </a:r>
                      <a:endParaRPr lang="en-GB" sz="1200" b="1"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All violence with injury</a:t>
                      </a:r>
                    </a:p>
                  </a:txBody>
                  <a:tcPr marL="6350" marR="6350" marT="6350" marB="0" anchor="ctr">
                    <a:solidFill>
                      <a:schemeClr val="tx2">
                        <a:lumMod val="20000"/>
                        <a:lumOff val="8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5826</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5835</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5873</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No % Change</a:t>
                      </a:r>
                    </a:p>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-9</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1% Decrease </a:t>
                      </a:r>
                    </a:p>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-47</a:t>
                      </a:r>
                    </a:p>
                  </a:txBody>
                  <a:tcPr marL="6350" marR="6350" marT="6350" marB="0" anchor="ctr"/>
                </a:tc>
                <a:extLst>
                  <a:ext uri="{0D108BD9-81ED-4DB2-BD59-A6C34878D82A}">
                    <a16:rowId xmlns:a16="http://schemas.microsoft.com/office/drawing/2014/main" val="3866720964"/>
                  </a:ext>
                </a:extLst>
              </a:tr>
              <a:tr h="607188">
                <a:tc vMerge="1">
                  <a:txBody>
                    <a:bodyPr/>
                    <a:lstStyle/>
                    <a:p>
                      <a:pPr algn="ctr" fontAlgn="b"/>
                      <a:endParaRPr lang="en-GB" sz="12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Grievous Bodily Harm</a:t>
                      </a:r>
                    </a:p>
                  </a:txBody>
                  <a:tcPr marL="6350" marR="6350" marT="6350" marB="0" anchor="ctr">
                    <a:solidFill>
                      <a:schemeClr val="tx2">
                        <a:lumMod val="20000"/>
                        <a:lumOff val="8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451</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484</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419</a:t>
                      </a:r>
                    </a:p>
                  </a:txBody>
                  <a:tcPr marL="6350" marR="6350" marT="6350"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7% Decrease </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-33</a:t>
                      </a:r>
                    </a:p>
                  </a:txBody>
                  <a:tcPr marL="6350" marR="6350" marT="6350"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8% Increase</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+32</a:t>
                      </a:r>
                    </a:p>
                  </a:txBody>
                  <a:tcPr marL="6350" marR="6350" marT="6350" marB="0" anchor="ctr"/>
                </a:tc>
                <a:extLst>
                  <a:ext uri="{0D108BD9-81ED-4DB2-BD59-A6C34878D82A}">
                    <a16:rowId xmlns:a16="http://schemas.microsoft.com/office/drawing/2014/main" val="3936958804"/>
                  </a:ext>
                </a:extLst>
              </a:tr>
              <a:tr h="476250">
                <a:tc vMerge="1">
                  <a:txBody>
                    <a:bodyPr/>
                    <a:lstStyle/>
                    <a:p>
                      <a:pPr algn="ctr" fontAlgn="b"/>
                      <a:endParaRPr lang="en-GB" sz="1200" b="1"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Actual Bodily Harm</a:t>
                      </a:r>
                    </a:p>
                  </a:txBody>
                  <a:tcPr marL="6350" marR="6350" marT="6350" marB="0" anchor="ctr">
                    <a:solidFill>
                      <a:schemeClr val="tx2">
                        <a:lumMod val="20000"/>
                        <a:lumOff val="8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3349</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4454</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3478</a:t>
                      </a:r>
                    </a:p>
                  </a:txBody>
                  <a:tcPr marL="6350" marR="6350" marT="6350"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25% Decrease </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-1105</a:t>
                      </a:r>
                    </a:p>
                  </a:txBody>
                  <a:tcPr marL="6350" marR="6350" marT="6350"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4% Decrease </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-129</a:t>
                      </a:r>
                    </a:p>
                  </a:txBody>
                  <a:tcPr marL="6350" marR="6350" marT="6350" marB="0" anchor="ctr"/>
                </a:tc>
                <a:extLst>
                  <a:ext uri="{0D108BD9-81ED-4DB2-BD59-A6C34878D82A}">
                    <a16:rowId xmlns:a16="http://schemas.microsoft.com/office/drawing/2014/main" val="2405751550"/>
                  </a:ext>
                </a:extLst>
              </a:tr>
              <a:tr h="2399991">
                <a:tc gridSpan="7">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chemeClr val="tx1"/>
                          </a:solidFill>
                          <a:effectLst/>
                          <a:latin typeface="Arial" panose="020B0604020202020204" pitchFamily="34" charset="0"/>
                          <a:cs typeface="Arial" panose="020B0604020202020204" pitchFamily="34" charset="0"/>
                        </a:rPr>
                        <a:t>Supplementary Comment</a:t>
                      </a:r>
                    </a:p>
                    <a:p>
                      <a:pPr marL="0" marR="0" lvl="0" indent="0" algn="just" defTabSz="914400" rtl="0" eaLnBrk="1" fontAlgn="b" latinLnBrk="0" hangingPunct="1">
                        <a:lnSpc>
                          <a:spcPct val="100000"/>
                        </a:lnSpc>
                        <a:spcBef>
                          <a:spcPts val="0"/>
                        </a:spcBef>
                        <a:spcAft>
                          <a:spcPts val="0"/>
                        </a:spcAft>
                        <a:buClrTx/>
                        <a:buSzTx/>
                        <a:buFontTx/>
                        <a:buNone/>
                        <a:tabLst/>
                        <a:defRPr/>
                      </a:pPr>
                      <a:endParaRPr lang="en-GB" sz="1200" b="0" i="0" u="none" strike="noStrike" dirty="0">
                        <a:solidFill>
                          <a:schemeClr val="tx1"/>
                        </a:solidFill>
                        <a:effectLst/>
                        <a:latin typeface="Arial" panose="020B0604020202020204" pitchFamily="34" charset="0"/>
                        <a:cs typeface="Arial" panose="020B0604020202020204" pitchFamily="34" charset="0"/>
                      </a:endParaRPr>
                    </a:p>
                    <a:p>
                      <a:pPr marL="0" marR="0" lvl="0" indent="0" algn="just" defTabSz="914400" rtl="0" eaLnBrk="1" fontAlgn="b" latinLnBrk="0" hangingPunct="1">
                        <a:lnSpc>
                          <a:spcPct val="100000"/>
                        </a:lnSpc>
                        <a:spcBef>
                          <a:spcPts val="0"/>
                        </a:spcBef>
                        <a:spcAft>
                          <a:spcPts val="0"/>
                        </a:spcAft>
                        <a:buClrTx/>
                        <a:buSzTx/>
                        <a:buFontTx/>
                        <a:buNone/>
                        <a:tabLst/>
                        <a:defRPr/>
                      </a:pPr>
                      <a:r>
                        <a:rPr lang="en-GB" sz="1200" b="0" i="0" u="none" strike="noStrike" dirty="0">
                          <a:solidFill>
                            <a:schemeClr val="tx1"/>
                          </a:solidFill>
                          <a:effectLst/>
                          <a:latin typeface="Arial" panose="020B0604020202020204" pitchFamily="34" charset="0"/>
                          <a:cs typeface="Arial" panose="020B0604020202020204" pitchFamily="34" charset="0"/>
                        </a:rPr>
                        <a:t>Violence with injury offences have decreased year on year for the past 4 years following an increase post the Covid-19 pandemic. The volume seen in the most recent 12 months is comparable to the pre-covid 2019 baseline. Grievous</a:t>
                      </a:r>
                      <a:r>
                        <a:rPr lang="en-GB" sz="12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Bodily Harm has seen a decrease of 7% (-33 offences) when compared to the 2019 baseline, and an increase of 8% (32 offences) when compared to the previous 12 months. A 25% decrease (-1105 offences) against the 2019 baseline can be seen for Actual Bodily Harm offences, and a 4% decrease (-129 offences) when compared to the previous 12 months.</a:t>
                      </a:r>
                    </a:p>
                    <a:p>
                      <a:pPr marL="0" marR="0" lvl="0" indent="0" algn="just" defTabSz="914400" rtl="0" eaLnBrk="1" fontAlgn="b" latinLnBrk="0" hangingPunct="1">
                        <a:lnSpc>
                          <a:spcPct val="100000"/>
                        </a:lnSpc>
                        <a:spcBef>
                          <a:spcPts val="0"/>
                        </a:spcBef>
                        <a:spcAft>
                          <a:spcPts val="0"/>
                        </a:spcAft>
                        <a:buClrTx/>
                        <a:buSzTx/>
                        <a:buFontTx/>
                        <a:buNone/>
                        <a:tabLst/>
                        <a:defRPr/>
                      </a:pPr>
                      <a:endParaRPr lang="en-GB" sz="1200" b="0" i="0" u="none" strike="noStrike" dirty="0">
                        <a:solidFill>
                          <a:schemeClr val="tx1"/>
                        </a:solidFill>
                        <a:effectLst/>
                        <a:highlight>
                          <a:srgbClr val="FFFF00"/>
                        </a:highlight>
                        <a:latin typeface="Arial" panose="020B0604020202020204" pitchFamily="34" charset="0"/>
                        <a:cs typeface="Arial" panose="020B0604020202020204" pitchFamily="34" charset="0"/>
                      </a:endParaRPr>
                    </a:p>
                    <a:p>
                      <a:r>
                        <a:rPr lang="en-GB" sz="1200" b="0" i="0" u="none" strike="noStrike" kern="1200" dirty="0">
                          <a:solidFill>
                            <a:schemeClr val="tx1"/>
                          </a:solidFill>
                          <a:effectLst/>
                          <a:latin typeface="Arial" panose="020B0604020202020204" pitchFamily="34" charset="0"/>
                          <a:ea typeface="+mn-ea"/>
                          <a:cs typeface="Arial" panose="020B0604020202020204" pitchFamily="34" charset="0"/>
                        </a:rPr>
                        <a:t>Suffolk Constabulary is a duty holder in relation to Serious Violence and works with other statutory agencies and partners with an aim to reduce serious violence. In addition, reducing serious violence is a priority for Community Safety Partnerships – in which the Constabulary is a responsible authority. </a:t>
                      </a:r>
                    </a:p>
                    <a:p>
                      <a:pPr marL="0" marR="0" lvl="0" indent="0" algn="just" defTabSz="914400" rtl="0" eaLnBrk="1" fontAlgn="b" latinLnBrk="0" hangingPunct="1">
                        <a:lnSpc>
                          <a:spcPct val="100000"/>
                        </a:lnSpc>
                        <a:spcBef>
                          <a:spcPts val="0"/>
                        </a:spcBef>
                        <a:spcAft>
                          <a:spcPts val="0"/>
                        </a:spcAft>
                        <a:buClrTx/>
                        <a:buSzTx/>
                        <a:buFontTx/>
                        <a:buNone/>
                        <a:tabLst/>
                        <a:defRPr/>
                      </a:pPr>
                      <a:endParaRPr lang="en-GB" sz="1200" b="0" i="0" u="none" strike="noStrike" dirty="0">
                        <a:solidFill>
                          <a:schemeClr val="tx1"/>
                        </a:solidFill>
                        <a:effectLst/>
                        <a:latin typeface="Arial" panose="020B0604020202020204" pitchFamily="34" charset="0"/>
                        <a:cs typeface="Arial" panose="020B0604020202020204" pitchFamily="34" charset="0"/>
                      </a:endParaRPr>
                    </a:p>
                    <a:p>
                      <a:pPr marL="0" marR="0" lvl="0" indent="0" algn="just" defTabSz="914400" rtl="0" eaLnBrk="1" fontAlgn="b" latinLnBrk="0" hangingPunct="1">
                        <a:lnSpc>
                          <a:spcPct val="100000"/>
                        </a:lnSpc>
                        <a:spcBef>
                          <a:spcPts val="0"/>
                        </a:spcBef>
                        <a:spcAft>
                          <a:spcPts val="0"/>
                        </a:spcAft>
                        <a:buClrTx/>
                        <a:buSzTx/>
                        <a:buFontTx/>
                        <a:buNone/>
                        <a:tabLst/>
                        <a:defRPr/>
                      </a:pPr>
                      <a:r>
                        <a:rPr lang="en-GB" sz="1200" b="0" i="0" u="none" strike="noStrike" dirty="0">
                          <a:solidFill>
                            <a:schemeClr val="tx1"/>
                          </a:solidFill>
                          <a:effectLst/>
                          <a:latin typeface="Arial" panose="020B0604020202020204" pitchFamily="34" charset="0"/>
                          <a:cs typeface="Arial" panose="020B0604020202020204" pitchFamily="34" charset="0"/>
                        </a:rPr>
                        <a:t>Operational updates on tackling serious violence are considered at the Police and Crime Commissioner’s Accountability and Performance Panel - which can be accessed on the Suffolk Police and Crime Commissioner’s website.</a:t>
                      </a:r>
                    </a:p>
                  </a:txBody>
                  <a:tcPr marL="180000" marR="180000" marT="36000" marB="180000" anchor="ctr">
                    <a:noFill/>
                  </a:tcP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chemeClr val="tx2">
                        <a:lumMod val="20000"/>
                        <a:lumOff val="80000"/>
                      </a:schemeClr>
                    </a:solidFill>
                  </a:tcP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endParaRPr lang="en-GB"/>
                    </a:p>
                  </a:txBody>
                  <a:tcP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4237954149"/>
                  </a:ext>
                </a:extLst>
              </a:tr>
            </a:tbl>
          </a:graphicData>
        </a:graphic>
      </p:graphicFrame>
      <p:sp>
        <p:nvSpPr>
          <p:cNvPr id="7" name="Rectangle 6">
            <a:extLst>
              <a:ext uri="{FF2B5EF4-FFF2-40B4-BE49-F238E27FC236}">
                <a16:creationId xmlns:a16="http://schemas.microsoft.com/office/drawing/2014/main" id="{66177FA0-3B34-0CB1-666C-816A8C4D301B}"/>
              </a:ext>
            </a:extLst>
          </p:cNvPr>
          <p:cNvSpPr/>
          <p:nvPr/>
        </p:nvSpPr>
        <p:spPr>
          <a:xfrm>
            <a:off x="623831" y="136525"/>
            <a:ext cx="11016346" cy="5415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solidFill>
                  <a:schemeClr val="tx2">
                    <a:lumMod val="75000"/>
                  </a:schemeClr>
                </a:solidFill>
                <a:latin typeface="Arial" panose="020B0604020202020204" pitchFamily="34" charset="0"/>
                <a:cs typeface="Arial" panose="020B0604020202020204" pitchFamily="34" charset="0"/>
              </a:rPr>
              <a:t>Suffolk Constabulary: Summary of National Crime and Policing Measures (See Appendix for breakdown of crime groupings)</a:t>
            </a:r>
          </a:p>
        </p:txBody>
      </p:sp>
    </p:spTree>
    <p:extLst>
      <p:ext uri="{BB962C8B-B14F-4D97-AF65-F5344CB8AC3E}">
        <p14:creationId xmlns:p14="http://schemas.microsoft.com/office/powerpoint/2010/main" val="2635727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9E88886-644B-7B92-ADC0-DFF657A235FB}"/>
              </a:ext>
            </a:extLst>
          </p:cNvPr>
          <p:cNvSpPr/>
          <p:nvPr/>
        </p:nvSpPr>
        <p:spPr>
          <a:xfrm>
            <a:off x="0" y="330765"/>
            <a:ext cx="12192000" cy="15408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dirty="0">
              <a:solidFill>
                <a:schemeClr val="tx1"/>
              </a:solidFill>
            </a:endParaRPr>
          </a:p>
        </p:txBody>
      </p:sp>
      <p:sp>
        <p:nvSpPr>
          <p:cNvPr id="10" name="Rectangle 9">
            <a:extLst>
              <a:ext uri="{FF2B5EF4-FFF2-40B4-BE49-F238E27FC236}">
                <a16:creationId xmlns:a16="http://schemas.microsoft.com/office/drawing/2014/main" id="{B2F19056-5C70-85C9-CFB5-228304F097EF}"/>
              </a:ext>
            </a:extLst>
          </p:cNvPr>
          <p:cNvSpPr/>
          <p:nvPr/>
        </p:nvSpPr>
        <p:spPr>
          <a:xfrm>
            <a:off x="0" y="0"/>
            <a:ext cx="12192000" cy="6858000"/>
          </a:xfrm>
          <a:prstGeom prst="rect">
            <a:avLst/>
          </a:prstGeom>
          <a:noFill/>
          <a:ln w="57150">
            <a:solidFill>
              <a:srgbClr val="7F00A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9" name="Table 10">
            <a:extLst>
              <a:ext uri="{FF2B5EF4-FFF2-40B4-BE49-F238E27FC236}">
                <a16:creationId xmlns:a16="http://schemas.microsoft.com/office/drawing/2014/main" id="{0265E98B-AFA1-D521-B42B-F7A1CC487B1D}"/>
              </a:ext>
            </a:extLst>
          </p:cNvPr>
          <p:cNvGraphicFramePr>
            <a:graphicFrameLocks noGrp="1"/>
          </p:cNvGraphicFramePr>
          <p:nvPr/>
        </p:nvGraphicFramePr>
        <p:xfrm>
          <a:off x="0" y="6581000"/>
          <a:ext cx="12192000" cy="2770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306143098"/>
                    </a:ext>
                  </a:extLst>
                </a:gridCol>
                <a:gridCol w="4064000">
                  <a:extLst>
                    <a:ext uri="{9D8B030D-6E8A-4147-A177-3AD203B41FA5}">
                      <a16:colId xmlns:a16="http://schemas.microsoft.com/office/drawing/2014/main" val="1079874301"/>
                    </a:ext>
                  </a:extLst>
                </a:gridCol>
                <a:gridCol w="4064000">
                  <a:extLst>
                    <a:ext uri="{9D8B030D-6E8A-4147-A177-3AD203B41FA5}">
                      <a16:colId xmlns:a16="http://schemas.microsoft.com/office/drawing/2014/main" val="2908949571"/>
                    </a:ext>
                  </a:extLst>
                </a:gridCol>
              </a:tblGrid>
              <a:tr h="277000">
                <a:tc>
                  <a:txBody>
                    <a:bodyPr/>
                    <a:lstStyle/>
                    <a:p>
                      <a:pPr algn="l"/>
                      <a:r>
                        <a:rPr lang="en-GB" sz="1100" dirty="0">
                          <a:solidFill>
                            <a:schemeClr val="bg1"/>
                          </a:solidFill>
                        </a:rPr>
                        <a:t>Analytics &amp; Insight – Performance Analysis and Research Team</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ctr"/>
                      <a:r>
                        <a:rPr lang="en-GB" sz="1100" dirty="0">
                          <a:solidFill>
                            <a:schemeClr val="bg1"/>
                          </a:solidFill>
                        </a:rPr>
                        <a:t>OFFICIAL</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extLst>
                  <a:ext uri="{0D108BD9-81ED-4DB2-BD59-A6C34878D82A}">
                    <a16:rowId xmlns:a16="http://schemas.microsoft.com/office/drawing/2014/main" val="3647565935"/>
                  </a:ext>
                </a:extLst>
              </a:tr>
            </a:tbl>
          </a:graphicData>
        </a:graphic>
      </p:graphicFrame>
      <p:sp>
        <p:nvSpPr>
          <p:cNvPr id="3" name="Slide Number Placeholder 2">
            <a:extLst>
              <a:ext uri="{FF2B5EF4-FFF2-40B4-BE49-F238E27FC236}">
                <a16:creationId xmlns:a16="http://schemas.microsoft.com/office/drawing/2014/main" id="{DC1F1294-BE02-51C5-32C2-1628C1C18989}"/>
              </a:ext>
            </a:extLst>
          </p:cNvPr>
          <p:cNvSpPr>
            <a:spLocks noGrp="1"/>
          </p:cNvSpPr>
          <p:nvPr>
            <p:ph type="sldNum" sz="quarter" idx="12"/>
          </p:nvPr>
        </p:nvSpPr>
        <p:spPr>
          <a:xfrm>
            <a:off x="9448800" y="6543250"/>
            <a:ext cx="2743200" cy="365125"/>
          </a:xfrm>
        </p:spPr>
        <p:txBody>
          <a:bodyPr/>
          <a:lstStyle/>
          <a:p>
            <a:r>
              <a:rPr lang="en-GB" sz="1100" b="1" dirty="0">
                <a:solidFill>
                  <a:schemeClr val="bg1"/>
                </a:solidFill>
              </a:rPr>
              <a:t>Slide </a:t>
            </a:r>
            <a:fld id="{69CF39C2-00A8-4D55-B76F-8C932CB2C0C8}" type="slidenum">
              <a:rPr lang="en-GB" sz="1100" b="1" smtClean="0">
                <a:solidFill>
                  <a:schemeClr val="bg1"/>
                </a:solidFill>
              </a:rPr>
              <a:t>4</a:t>
            </a:fld>
            <a:endParaRPr lang="en-GB" sz="1100" b="1" dirty="0">
              <a:solidFill>
                <a:schemeClr val="bg1"/>
              </a:solidFill>
            </a:endParaRPr>
          </a:p>
        </p:txBody>
      </p:sp>
      <p:graphicFrame>
        <p:nvGraphicFramePr>
          <p:cNvPr id="2" name="Table 1">
            <a:extLst>
              <a:ext uri="{FF2B5EF4-FFF2-40B4-BE49-F238E27FC236}">
                <a16:creationId xmlns:a16="http://schemas.microsoft.com/office/drawing/2014/main" id="{AFDF1881-AE73-F8A9-3603-41214A9BD77F}"/>
              </a:ext>
            </a:extLst>
          </p:cNvPr>
          <p:cNvGraphicFramePr>
            <a:graphicFrameLocks noGrp="1"/>
          </p:cNvGraphicFramePr>
          <p:nvPr>
            <p:extLst>
              <p:ext uri="{D42A27DB-BD31-4B8C-83A1-F6EECF244321}">
                <p14:modId xmlns:p14="http://schemas.microsoft.com/office/powerpoint/2010/main" val="2238194999"/>
              </p:ext>
            </p:extLst>
          </p:nvPr>
        </p:nvGraphicFramePr>
        <p:xfrm>
          <a:off x="1190032" y="678059"/>
          <a:ext cx="9815425" cy="5492494"/>
        </p:xfrm>
        <a:graphic>
          <a:graphicData uri="http://schemas.openxmlformats.org/drawingml/2006/table">
            <a:tbl>
              <a:tblPr>
                <a:tableStyleId>{616DA210-FB5B-4158-B5E0-FEB733F419BA}</a:tableStyleId>
              </a:tblPr>
              <a:tblGrid>
                <a:gridCol w="1628297">
                  <a:extLst>
                    <a:ext uri="{9D8B030D-6E8A-4147-A177-3AD203B41FA5}">
                      <a16:colId xmlns:a16="http://schemas.microsoft.com/office/drawing/2014/main" val="3438550648"/>
                    </a:ext>
                  </a:extLst>
                </a:gridCol>
                <a:gridCol w="1792426">
                  <a:extLst>
                    <a:ext uri="{9D8B030D-6E8A-4147-A177-3AD203B41FA5}">
                      <a16:colId xmlns:a16="http://schemas.microsoft.com/office/drawing/2014/main" val="1045395935"/>
                    </a:ext>
                  </a:extLst>
                </a:gridCol>
                <a:gridCol w="1225442">
                  <a:extLst>
                    <a:ext uri="{9D8B030D-6E8A-4147-A177-3AD203B41FA5}">
                      <a16:colId xmlns:a16="http://schemas.microsoft.com/office/drawing/2014/main" val="4055208703"/>
                    </a:ext>
                  </a:extLst>
                </a:gridCol>
                <a:gridCol w="1319422">
                  <a:extLst>
                    <a:ext uri="{9D8B030D-6E8A-4147-A177-3AD203B41FA5}">
                      <a16:colId xmlns:a16="http://schemas.microsoft.com/office/drawing/2014/main" val="2830407126"/>
                    </a:ext>
                  </a:extLst>
                </a:gridCol>
                <a:gridCol w="1296867">
                  <a:extLst>
                    <a:ext uri="{9D8B030D-6E8A-4147-A177-3AD203B41FA5}">
                      <a16:colId xmlns:a16="http://schemas.microsoft.com/office/drawing/2014/main" val="2159020583"/>
                    </a:ext>
                  </a:extLst>
                </a:gridCol>
                <a:gridCol w="1172822">
                  <a:extLst>
                    <a:ext uri="{9D8B030D-6E8A-4147-A177-3AD203B41FA5}">
                      <a16:colId xmlns:a16="http://schemas.microsoft.com/office/drawing/2014/main" val="309299010"/>
                    </a:ext>
                  </a:extLst>
                </a:gridCol>
                <a:gridCol w="1380149">
                  <a:extLst>
                    <a:ext uri="{9D8B030D-6E8A-4147-A177-3AD203B41FA5}">
                      <a16:colId xmlns:a16="http://schemas.microsoft.com/office/drawing/2014/main" val="2523541150"/>
                    </a:ext>
                  </a:extLst>
                </a:gridCol>
              </a:tblGrid>
              <a:tr h="871157">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Priority Area</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i="0" u="none" strike="noStrike" dirty="0">
                          <a:solidFill>
                            <a:schemeClr val="bg1"/>
                          </a:solidFill>
                          <a:effectLst/>
                          <a:latin typeface="Arial" panose="020B0604020202020204" pitchFamily="34" charset="0"/>
                          <a:cs typeface="Arial" panose="020B0604020202020204" pitchFamily="34" charset="0"/>
                        </a:rPr>
                        <a:t>Measure</a:t>
                      </a: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Most Recent 12 Months (12 months up to 31 March 2026)</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2019 Baseline</a:t>
                      </a:r>
                    </a:p>
                    <a:p>
                      <a:pPr algn="ctr" fontAlgn="b"/>
                      <a:r>
                        <a:rPr lang="en-GB" sz="1200" b="1" u="none" strike="noStrike" dirty="0">
                          <a:solidFill>
                            <a:schemeClr val="bg1"/>
                          </a:solidFill>
                          <a:effectLst/>
                          <a:latin typeface="Arial" panose="020B0604020202020204" pitchFamily="34" charset="0"/>
                          <a:cs typeface="Arial" panose="020B0604020202020204" pitchFamily="34" charset="0"/>
                        </a:rPr>
                        <a:t>(12 months up to 30 June 2019)</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Previous 12 Months (12 months up to 31 March 2025)</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2019 Baseline</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Previous 12 Months</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extLst>
                  <a:ext uri="{0D108BD9-81ED-4DB2-BD59-A6C34878D82A}">
                    <a16:rowId xmlns:a16="http://schemas.microsoft.com/office/drawing/2014/main" val="2891885012"/>
                  </a:ext>
                </a:extLst>
              </a:tr>
              <a:tr h="1296377">
                <a:tc>
                  <a:txBody>
                    <a:bodyPr/>
                    <a:lstStyle/>
                    <a:p>
                      <a:pPr algn="ctr" fontAlgn="b"/>
                      <a:r>
                        <a:rPr lang="en-GB" sz="1200" b="1" u="none" strike="noStrike" dirty="0">
                          <a:effectLst/>
                          <a:latin typeface="Arial" panose="020B0604020202020204" pitchFamily="34" charset="0"/>
                          <a:cs typeface="Arial" panose="020B0604020202020204" pitchFamily="34" charset="0"/>
                        </a:rPr>
                        <a:t>Disrupt Drugs Supply and County Lines</a:t>
                      </a:r>
                      <a:endParaRPr lang="en-GB" sz="1200" b="1"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Drug trafficking offences</a:t>
                      </a:r>
                    </a:p>
                  </a:txBody>
                  <a:tcPr marL="6350" marR="6350" marT="6350" marB="0" anchor="ctr">
                    <a:solidFill>
                      <a:schemeClr val="tx2">
                        <a:lumMod val="20000"/>
                        <a:lumOff val="8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315</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305</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435</a:t>
                      </a:r>
                    </a:p>
                  </a:txBody>
                  <a:tcPr marL="6350" marR="6350" marT="6350" marB="0" anchor="ctr"/>
                </a:tc>
                <a:tc>
                  <a:txBody>
                    <a:bodyPr/>
                    <a:lstStyle/>
                    <a:p>
                      <a:pPr algn="ctr" fontAlgn="b"/>
                      <a:r>
                        <a:rPr lang="en-GB" sz="1200" u="none" strike="noStrike" dirty="0">
                          <a:effectLst/>
                          <a:latin typeface="Arial" panose="020B0604020202020204" pitchFamily="34" charset="0"/>
                          <a:cs typeface="Arial" panose="020B0604020202020204" pitchFamily="34" charset="0"/>
                        </a:rPr>
                        <a:t>3% Increase</a:t>
                      </a:r>
                      <a:br>
                        <a:rPr lang="en-GB" sz="1200" u="none" strike="noStrike" dirty="0">
                          <a:effectLst/>
                          <a:latin typeface="Arial" panose="020B0604020202020204" pitchFamily="34" charset="0"/>
                          <a:cs typeface="Arial" panose="020B0604020202020204" pitchFamily="34" charset="0"/>
                        </a:rPr>
                      </a:br>
                      <a:r>
                        <a:rPr lang="en-GB" sz="1200" u="none" strike="noStrike" dirty="0">
                          <a:effectLst/>
                          <a:latin typeface="Arial" panose="020B0604020202020204" pitchFamily="34" charset="0"/>
                          <a:cs typeface="Arial" panose="020B0604020202020204" pitchFamily="34" charset="0"/>
                        </a:rPr>
                        <a:t>+10</a:t>
                      </a:r>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28% Decrease</a:t>
                      </a:r>
                    </a:p>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-120</a:t>
                      </a:r>
                    </a:p>
                  </a:txBody>
                  <a:tcPr marL="6350" marR="6350" marT="6350" marB="0" anchor="ctr"/>
                </a:tc>
                <a:extLst>
                  <a:ext uri="{0D108BD9-81ED-4DB2-BD59-A6C34878D82A}">
                    <a16:rowId xmlns:a16="http://schemas.microsoft.com/office/drawing/2014/main" val="3431679837"/>
                  </a:ext>
                </a:extLst>
              </a:tr>
              <a:tr h="3318901">
                <a:tc gridSpan="7">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br>
                        <a:rPr lang="en-GB" sz="1200" b="1" i="0" u="none" strike="noStrike" dirty="0">
                          <a:solidFill>
                            <a:schemeClr val="tx1"/>
                          </a:solidFill>
                          <a:effectLst/>
                          <a:latin typeface="Arial" panose="020B0604020202020204" pitchFamily="34" charset="0"/>
                          <a:cs typeface="Arial" panose="020B0604020202020204" pitchFamily="34" charset="0"/>
                        </a:rPr>
                      </a:br>
                      <a:r>
                        <a:rPr lang="en-GB" sz="1200" b="1" i="0" u="none" strike="noStrike" dirty="0">
                          <a:solidFill>
                            <a:schemeClr val="tx1"/>
                          </a:solidFill>
                          <a:effectLst/>
                          <a:latin typeface="Arial" panose="020B0604020202020204" pitchFamily="34" charset="0"/>
                          <a:cs typeface="Arial" panose="020B0604020202020204" pitchFamily="34" charset="0"/>
                        </a:rPr>
                        <a:t>Supplementary Comment</a:t>
                      </a:r>
                    </a:p>
                    <a:p>
                      <a:pPr marL="0" marR="0" lvl="0" indent="0" algn="just" defTabSz="914400" rtl="0" eaLnBrk="1" fontAlgn="b" latinLnBrk="0" hangingPunct="1">
                        <a:lnSpc>
                          <a:spcPct val="100000"/>
                        </a:lnSpc>
                        <a:spcBef>
                          <a:spcPts val="0"/>
                        </a:spcBef>
                        <a:spcAft>
                          <a:spcPts val="0"/>
                        </a:spcAft>
                        <a:buClrTx/>
                        <a:buSzTx/>
                        <a:buFontTx/>
                        <a:buNone/>
                        <a:tabLst/>
                        <a:defRPr/>
                      </a:pPr>
                      <a:endParaRPr lang="en-GB" sz="1200" b="0" i="0" u="none" strike="noStrike" dirty="0">
                        <a:solidFill>
                          <a:schemeClr val="tx1"/>
                        </a:solidFill>
                        <a:effectLst/>
                        <a:highlight>
                          <a:srgbClr val="FFFF00"/>
                        </a:highlight>
                        <a:latin typeface="Arial" panose="020B0604020202020204" pitchFamily="34" charset="0"/>
                        <a:cs typeface="Arial" panose="020B0604020202020204" pitchFamily="34" charset="0"/>
                      </a:endParaRPr>
                    </a:p>
                    <a:p>
                      <a:pPr fontAlgn="b"/>
                      <a:r>
                        <a:rPr lang="en-GB" sz="1200" kern="1200" dirty="0">
                          <a:solidFill>
                            <a:schemeClr val="tx1"/>
                          </a:solidFill>
                          <a:effectLst/>
                          <a:latin typeface="Arial" panose="020B0604020202020204" pitchFamily="34" charset="0"/>
                          <a:ea typeface="+mn-ea"/>
                          <a:cs typeface="Arial" panose="020B0604020202020204" pitchFamily="34" charset="0"/>
                        </a:rPr>
                        <a:t>In the last 12 months Suffolk has seen an 28% decrease (-120 offences) in the volume of drug trafficking offences when compared to the previous 12 months. There has been a 3% increase (10 offences) when compared to the 2019 baseline.</a:t>
                      </a:r>
                    </a:p>
                    <a:p>
                      <a:pPr marL="0" marR="0" lvl="0" indent="0" algn="just" defTabSz="914400" rtl="0" eaLnBrk="1" fontAlgn="b" latinLnBrk="0" hangingPunct="1">
                        <a:lnSpc>
                          <a:spcPct val="100000"/>
                        </a:lnSpc>
                        <a:spcBef>
                          <a:spcPts val="0"/>
                        </a:spcBef>
                        <a:spcAft>
                          <a:spcPts val="0"/>
                        </a:spcAft>
                        <a:buClrTx/>
                        <a:buSzTx/>
                        <a:buFontTx/>
                        <a:buNone/>
                        <a:tabLst/>
                        <a:defRPr/>
                      </a:pPr>
                      <a:endParaRPr lang="en-GB" sz="1200" b="0" i="0" u="none" strike="noStrike" dirty="0">
                        <a:solidFill>
                          <a:schemeClr val="tx1"/>
                        </a:solidFill>
                        <a:effectLst/>
                        <a:highlight>
                          <a:srgbClr val="FFFF00"/>
                        </a:highlight>
                        <a:latin typeface="Arial" panose="020B0604020202020204" pitchFamily="34" charset="0"/>
                        <a:cs typeface="Arial" panose="020B0604020202020204" pitchFamily="34" charset="0"/>
                      </a:endParaRPr>
                    </a:p>
                    <a:p>
                      <a:r>
                        <a:rPr lang="en-GB" sz="1200" b="0" i="0" u="none" strike="noStrike" dirty="0">
                          <a:solidFill>
                            <a:schemeClr val="tx1"/>
                          </a:solidFill>
                          <a:effectLst/>
                          <a:latin typeface="Arial" panose="020B0604020202020204" pitchFamily="34" charset="0"/>
                          <a:cs typeface="Arial" panose="020B0604020202020204" pitchFamily="34" charset="0"/>
                        </a:rPr>
                        <a:t>Drug supply offences can be linked to wider County Lines activity. The Constabulary is committed to reducing</a:t>
                      </a:r>
                      <a:r>
                        <a:rPr lang="en-GB" sz="1200" dirty="0">
                          <a:latin typeface="Arial" panose="020B0604020202020204" pitchFamily="34" charset="0"/>
                          <a:cs typeface="Arial" panose="020B0604020202020204" pitchFamily="34" charset="0"/>
                        </a:rPr>
                        <a:t> criminal exploitation by deterring, disrupting and eliminating County Lines activity and improving the approach to reduce serious violence in the county</a:t>
                      </a:r>
                      <a:r>
                        <a:rPr lang="en-GB" sz="1200" b="0" i="0" u="none" strike="noStrike" dirty="0">
                          <a:solidFill>
                            <a:schemeClr val="tx1"/>
                          </a:solidFill>
                          <a:effectLst/>
                          <a:latin typeface="Arial" panose="020B0604020202020204" pitchFamily="34" charset="0"/>
                          <a:cs typeface="Arial" panose="020B0604020202020204" pitchFamily="34" charset="0"/>
                        </a:rPr>
                        <a:t>.</a:t>
                      </a:r>
                    </a:p>
                    <a:p>
                      <a:endParaRPr lang="en-GB" sz="1200" b="0" i="0" u="none" strike="noStrike" dirty="0">
                        <a:solidFill>
                          <a:schemeClr val="tx1"/>
                        </a:solidFill>
                        <a:effectLst/>
                        <a:latin typeface="Arial" panose="020B0604020202020204" pitchFamily="34" charset="0"/>
                        <a:cs typeface="Arial" panose="020B0604020202020204" pitchFamily="34" charset="0"/>
                      </a:endParaRPr>
                    </a:p>
                    <a:p>
                      <a:r>
                        <a:rPr lang="en-GB" sz="1200" b="0" i="0" u="none" strike="noStrike" dirty="0">
                          <a:solidFill>
                            <a:schemeClr val="tx1"/>
                          </a:solidFill>
                          <a:effectLst/>
                          <a:latin typeface="Arial" panose="020B0604020202020204" pitchFamily="34" charset="0"/>
                          <a:cs typeface="Arial" panose="020B0604020202020204" pitchFamily="34" charset="0"/>
                        </a:rPr>
                        <a:t>The </a:t>
                      </a:r>
                      <a:r>
                        <a:rPr lang="en-GB" sz="1200" b="0" i="0" kern="1200" dirty="0">
                          <a:solidFill>
                            <a:schemeClr val="tx1"/>
                          </a:solidFill>
                          <a:effectLst/>
                          <a:latin typeface="Arial" panose="020B0604020202020204" pitchFamily="34" charset="0"/>
                          <a:ea typeface="+mn-ea"/>
                          <a:cs typeface="Arial" panose="020B0604020202020204" pitchFamily="34" charset="0"/>
                        </a:rPr>
                        <a:t>Clear, Hold, Build (CHB) initiative, which has already proven successful in Felixstowe and Newmarket, has been expanded into Ipswich. CHB is a tactic developed by the Home Office to tackle serious and organised crime and build more resilient communities. Following a partnership approach, it is designed to reduce serious and organised crime and the harm it causes in communities. The approach brings together the public, private and voluntary sectors and puts the community at the centre of the response. It ensures a unified and joint approach to make the community safer.</a:t>
                      </a:r>
                    </a:p>
                    <a:p>
                      <a:br>
                        <a:rPr lang="en-GB" sz="1200" dirty="0">
                          <a:latin typeface="Arial" panose="020B0604020202020204" pitchFamily="34" charset="0"/>
                          <a:cs typeface="Arial" panose="020B0604020202020204" pitchFamily="34" charset="0"/>
                        </a:rPr>
                      </a:br>
                      <a:r>
                        <a:rPr lang="en-GB" sz="1200" b="0" i="0" u="none" strike="noStrike" dirty="0">
                          <a:solidFill>
                            <a:schemeClr val="tx1"/>
                          </a:solidFill>
                          <a:effectLst/>
                          <a:latin typeface="Arial" panose="020B0604020202020204" pitchFamily="34" charset="0"/>
                          <a:cs typeface="Arial" panose="020B0604020202020204" pitchFamily="34" charset="0"/>
                        </a:rPr>
                        <a:t>The Constabulary will continue to disrupt County Lines Activity by adopting the prevention-first approach outlined in the National Disrupting County Lines Policing Strategy 2024-2027.</a:t>
                      </a:r>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180000" marR="180000" marT="36000" marB="180000">
                    <a:noFill/>
                  </a:tcP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chemeClr val="tx2">
                        <a:lumMod val="20000"/>
                        <a:lumOff val="80000"/>
                      </a:schemeClr>
                    </a:solidFill>
                  </a:tcP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3086161621"/>
                  </a:ext>
                </a:extLst>
              </a:tr>
            </a:tbl>
          </a:graphicData>
        </a:graphic>
      </p:graphicFrame>
      <p:sp>
        <p:nvSpPr>
          <p:cNvPr id="5" name="Rectangle 4">
            <a:extLst>
              <a:ext uri="{FF2B5EF4-FFF2-40B4-BE49-F238E27FC236}">
                <a16:creationId xmlns:a16="http://schemas.microsoft.com/office/drawing/2014/main" id="{2E5FD0FF-D292-C233-7D98-454F709D94D5}"/>
              </a:ext>
            </a:extLst>
          </p:cNvPr>
          <p:cNvSpPr/>
          <p:nvPr/>
        </p:nvSpPr>
        <p:spPr>
          <a:xfrm>
            <a:off x="623831" y="136525"/>
            <a:ext cx="11016346" cy="5415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solidFill>
                  <a:schemeClr val="tx2">
                    <a:lumMod val="75000"/>
                  </a:schemeClr>
                </a:solidFill>
                <a:latin typeface="Arial" panose="020B0604020202020204" pitchFamily="34" charset="0"/>
                <a:cs typeface="Arial" panose="020B0604020202020204" pitchFamily="34" charset="0"/>
              </a:rPr>
              <a:t>Suffolk Constabulary: Summary of National Crime and Policing Measures (See Appendix for breakdown of crime groupings)</a:t>
            </a:r>
          </a:p>
        </p:txBody>
      </p:sp>
    </p:spTree>
    <p:extLst>
      <p:ext uri="{BB962C8B-B14F-4D97-AF65-F5344CB8AC3E}">
        <p14:creationId xmlns:p14="http://schemas.microsoft.com/office/powerpoint/2010/main" val="3535528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9E88886-644B-7B92-ADC0-DFF657A235FB}"/>
              </a:ext>
            </a:extLst>
          </p:cNvPr>
          <p:cNvSpPr/>
          <p:nvPr/>
        </p:nvSpPr>
        <p:spPr>
          <a:xfrm>
            <a:off x="0" y="330765"/>
            <a:ext cx="12192000" cy="15408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dirty="0">
              <a:solidFill>
                <a:schemeClr val="tx1"/>
              </a:solidFill>
            </a:endParaRPr>
          </a:p>
        </p:txBody>
      </p:sp>
      <p:sp>
        <p:nvSpPr>
          <p:cNvPr id="10" name="Rectangle 9">
            <a:extLst>
              <a:ext uri="{FF2B5EF4-FFF2-40B4-BE49-F238E27FC236}">
                <a16:creationId xmlns:a16="http://schemas.microsoft.com/office/drawing/2014/main" id="{B2F19056-5C70-85C9-CFB5-228304F097EF}"/>
              </a:ext>
            </a:extLst>
          </p:cNvPr>
          <p:cNvSpPr/>
          <p:nvPr/>
        </p:nvSpPr>
        <p:spPr>
          <a:xfrm>
            <a:off x="0" y="0"/>
            <a:ext cx="12192000" cy="6858000"/>
          </a:xfrm>
          <a:prstGeom prst="rect">
            <a:avLst/>
          </a:prstGeom>
          <a:noFill/>
          <a:ln w="57150">
            <a:solidFill>
              <a:srgbClr val="7F00A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9" name="Table 10">
            <a:extLst>
              <a:ext uri="{FF2B5EF4-FFF2-40B4-BE49-F238E27FC236}">
                <a16:creationId xmlns:a16="http://schemas.microsoft.com/office/drawing/2014/main" id="{0265E98B-AFA1-D521-B42B-F7A1CC487B1D}"/>
              </a:ext>
            </a:extLst>
          </p:cNvPr>
          <p:cNvGraphicFramePr>
            <a:graphicFrameLocks noGrp="1"/>
          </p:cNvGraphicFramePr>
          <p:nvPr/>
        </p:nvGraphicFramePr>
        <p:xfrm>
          <a:off x="0" y="6581000"/>
          <a:ext cx="12192000" cy="2770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306143098"/>
                    </a:ext>
                  </a:extLst>
                </a:gridCol>
                <a:gridCol w="4064000">
                  <a:extLst>
                    <a:ext uri="{9D8B030D-6E8A-4147-A177-3AD203B41FA5}">
                      <a16:colId xmlns:a16="http://schemas.microsoft.com/office/drawing/2014/main" val="1079874301"/>
                    </a:ext>
                  </a:extLst>
                </a:gridCol>
                <a:gridCol w="4064000">
                  <a:extLst>
                    <a:ext uri="{9D8B030D-6E8A-4147-A177-3AD203B41FA5}">
                      <a16:colId xmlns:a16="http://schemas.microsoft.com/office/drawing/2014/main" val="2908949571"/>
                    </a:ext>
                  </a:extLst>
                </a:gridCol>
              </a:tblGrid>
              <a:tr h="277000">
                <a:tc>
                  <a:txBody>
                    <a:bodyPr/>
                    <a:lstStyle/>
                    <a:p>
                      <a:pPr algn="l"/>
                      <a:r>
                        <a:rPr lang="en-GB" sz="1100" dirty="0">
                          <a:solidFill>
                            <a:schemeClr val="bg1"/>
                          </a:solidFill>
                        </a:rPr>
                        <a:t>Analytics &amp; Insight – Performance Analysis and Research Team</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ctr"/>
                      <a:r>
                        <a:rPr lang="en-GB" sz="1100" dirty="0">
                          <a:solidFill>
                            <a:schemeClr val="bg1"/>
                          </a:solidFill>
                        </a:rPr>
                        <a:t>OFFICIAL</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extLst>
                  <a:ext uri="{0D108BD9-81ED-4DB2-BD59-A6C34878D82A}">
                    <a16:rowId xmlns:a16="http://schemas.microsoft.com/office/drawing/2014/main" val="3647565935"/>
                  </a:ext>
                </a:extLst>
              </a:tr>
            </a:tbl>
          </a:graphicData>
        </a:graphic>
      </p:graphicFrame>
      <p:sp>
        <p:nvSpPr>
          <p:cNvPr id="3" name="Slide Number Placeholder 2">
            <a:extLst>
              <a:ext uri="{FF2B5EF4-FFF2-40B4-BE49-F238E27FC236}">
                <a16:creationId xmlns:a16="http://schemas.microsoft.com/office/drawing/2014/main" id="{DC1F1294-BE02-51C5-32C2-1628C1C18989}"/>
              </a:ext>
            </a:extLst>
          </p:cNvPr>
          <p:cNvSpPr>
            <a:spLocks noGrp="1"/>
          </p:cNvSpPr>
          <p:nvPr>
            <p:ph type="sldNum" sz="quarter" idx="12"/>
          </p:nvPr>
        </p:nvSpPr>
        <p:spPr>
          <a:xfrm>
            <a:off x="9448800" y="6543250"/>
            <a:ext cx="2743200" cy="365125"/>
          </a:xfrm>
        </p:spPr>
        <p:txBody>
          <a:bodyPr/>
          <a:lstStyle/>
          <a:p>
            <a:r>
              <a:rPr lang="en-GB" sz="1100" b="1" dirty="0">
                <a:solidFill>
                  <a:schemeClr val="bg1"/>
                </a:solidFill>
              </a:rPr>
              <a:t>Slide </a:t>
            </a:r>
            <a:fld id="{69CF39C2-00A8-4D55-B76F-8C932CB2C0C8}" type="slidenum">
              <a:rPr lang="en-GB" sz="1100" b="1" smtClean="0">
                <a:solidFill>
                  <a:schemeClr val="bg1"/>
                </a:solidFill>
              </a:rPr>
              <a:t>5</a:t>
            </a:fld>
            <a:endParaRPr lang="en-GB" sz="1100" b="1" dirty="0">
              <a:solidFill>
                <a:schemeClr val="bg1"/>
              </a:solidFill>
            </a:endParaRPr>
          </a:p>
        </p:txBody>
      </p:sp>
      <p:graphicFrame>
        <p:nvGraphicFramePr>
          <p:cNvPr id="2" name="Table 1">
            <a:extLst>
              <a:ext uri="{FF2B5EF4-FFF2-40B4-BE49-F238E27FC236}">
                <a16:creationId xmlns:a16="http://schemas.microsoft.com/office/drawing/2014/main" id="{2C11C369-2A9F-E02E-21C7-0324F5CD6F1A}"/>
              </a:ext>
            </a:extLst>
          </p:cNvPr>
          <p:cNvGraphicFramePr>
            <a:graphicFrameLocks noGrp="1"/>
          </p:cNvGraphicFramePr>
          <p:nvPr>
            <p:extLst>
              <p:ext uri="{D42A27DB-BD31-4B8C-83A1-F6EECF244321}">
                <p14:modId xmlns:p14="http://schemas.microsoft.com/office/powerpoint/2010/main" val="1597374727"/>
              </p:ext>
            </p:extLst>
          </p:nvPr>
        </p:nvGraphicFramePr>
        <p:xfrm>
          <a:off x="1107330" y="820826"/>
          <a:ext cx="9806747" cy="5039460"/>
        </p:xfrm>
        <a:graphic>
          <a:graphicData uri="http://schemas.openxmlformats.org/drawingml/2006/table">
            <a:tbl>
              <a:tblPr>
                <a:tableStyleId>{616DA210-FB5B-4158-B5E0-FEB733F419BA}</a:tableStyleId>
              </a:tblPr>
              <a:tblGrid>
                <a:gridCol w="1701621">
                  <a:extLst>
                    <a:ext uri="{9D8B030D-6E8A-4147-A177-3AD203B41FA5}">
                      <a16:colId xmlns:a16="http://schemas.microsoft.com/office/drawing/2014/main" val="3438550648"/>
                    </a:ext>
                  </a:extLst>
                </a:gridCol>
                <a:gridCol w="1729007">
                  <a:extLst>
                    <a:ext uri="{9D8B030D-6E8A-4147-A177-3AD203B41FA5}">
                      <a16:colId xmlns:a16="http://schemas.microsoft.com/office/drawing/2014/main" val="1045395935"/>
                    </a:ext>
                  </a:extLst>
                </a:gridCol>
                <a:gridCol w="1218829">
                  <a:extLst>
                    <a:ext uri="{9D8B030D-6E8A-4147-A177-3AD203B41FA5}">
                      <a16:colId xmlns:a16="http://schemas.microsoft.com/office/drawing/2014/main" val="4055208703"/>
                    </a:ext>
                  </a:extLst>
                </a:gridCol>
                <a:gridCol w="1320357">
                  <a:extLst>
                    <a:ext uri="{9D8B030D-6E8A-4147-A177-3AD203B41FA5}">
                      <a16:colId xmlns:a16="http://schemas.microsoft.com/office/drawing/2014/main" val="2830407126"/>
                    </a:ext>
                  </a:extLst>
                </a:gridCol>
                <a:gridCol w="1297785">
                  <a:extLst>
                    <a:ext uri="{9D8B030D-6E8A-4147-A177-3AD203B41FA5}">
                      <a16:colId xmlns:a16="http://schemas.microsoft.com/office/drawing/2014/main" val="2159020583"/>
                    </a:ext>
                  </a:extLst>
                </a:gridCol>
                <a:gridCol w="1173652">
                  <a:extLst>
                    <a:ext uri="{9D8B030D-6E8A-4147-A177-3AD203B41FA5}">
                      <a16:colId xmlns:a16="http://schemas.microsoft.com/office/drawing/2014/main" val="309299010"/>
                    </a:ext>
                  </a:extLst>
                </a:gridCol>
                <a:gridCol w="1365496">
                  <a:extLst>
                    <a:ext uri="{9D8B030D-6E8A-4147-A177-3AD203B41FA5}">
                      <a16:colId xmlns:a16="http://schemas.microsoft.com/office/drawing/2014/main" val="2523541150"/>
                    </a:ext>
                  </a:extLst>
                </a:gridCol>
              </a:tblGrid>
              <a:tr h="631000">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Priority Area</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i="0" u="none" strike="noStrike" dirty="0">
                          <a:solidFill>
                            <a:schemeClr val="bg1"/>
                          </a:solidFill>
                          <a:effectLst/>
                          <a:latin typeface="Arial" panose="020B0604020202020204" pitchFamily="34" charset="0"/>
                          <a:cs typeface="Arial" panose="020B0604020202020204" pitchFamily="34" charset="0"/>
                        </a:rPr>
                        <a:t>Measure</a:t>
                      </a: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Most Recent 12 Months (12 months up to 31 March 2026)</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2019 Baseline</a:t>
                      </a:r>
                    </a:p>
                    <a:p>
                      <a:pPr algn="ctr" fontAlgn="b"/>
                      <a:r>
                        <a:rPr lang="en-GB" sz="1200" b="1" u="none" strike="noStrike" dirty="0">
                          <a:solidFill>
                            <a:schemeClr val="bg1"/>
                          </a:solidFill>
                          <a:effectLst/>
                          <a:latin typeface="Arial" panose="020B0604020202020204" pitchFamily="34" charset="0"/>
                          <a:cs typeface="Arial" panose="020B0604020202020204" pitchFamily="34" charset="0"/>
                        </a:rPr>
                        <a:t>(12 months up to 30 June 2019)</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Previous 12 Months (12 months up to 31 March 2025)</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2019 Baseline</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Previous 12 Months</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extLst>
                  <a:ext uri="{0D108BD9-81ED-4DB2-BD59-A6C34878D82A}">
                    <a16:rowId xmlns:a16="http://schemas.microsoft.com/office/drawing/2014/main" val="2891885012"/>
                  </a:ext>
                </a:extLst>
              </a:tr>
              <a:tr h="308290">
                <a:tc rowSpan="5">
                  <a:txBody>
                    <a:bodyPr/>
                    <a:lstStyle/>
                    <a:p>
                      <a:pPr algn="ctr" fontAlgn="b"/>
                      <a:r>
                        <a:rPr lang="en-GB" sz="1200" b="1" u="none" strike="noStrike" dirty="0">
                          <a:effectLst/>
                          <a:latin typeface="Arial" panose="020B0604020202020204" pitchFamily="34" charset="0"/>
                          <a:cs typeface="Arial" panose="020B0604020202020204" pitchFamily="34" charset="0"/>
                        </a:rPr>
                        <a:t>Reduce Neighbourhood Crime</a:t>
                      </a:r>
                      <a:endParaRPr lang="en-GB" sz="1200" b="1"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All neighbourhood crime</a:t>
                      </a:r>
                    </a:p>
                  </a:txBody>
                  <a:tcPr marL="6350" marR="6350" marT="6350" marB="0" anchor="ctr">
                    <a:solidFill>
                      <a:schemeClr val="tx2">
                        <a:lumMod val="20000"/>
                        <a:lumOff val="80000"/>
                      </a:schemeClr>
                    </a:solidFill>
                  </a:tcP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3641</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7063</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3651</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48% Decrease </a:t>
                      </a:r>
                    </a:p>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-3422</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No % Change</a:t>
                      </a:r>
                    </a:p>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-10</a:t>
                      </a:r>
                    </a:p>
                  </a:txBody>
                  <a:tcPr marL="6350" marR="6350" marT="6350" marB="0" anchor="ctr"/>
                </a:tc>
                <a:extLst>
                  <a:ext uri="{0D108BD9-81ED-4DB2-BD59-A6C34878D82A}">
                    <a16:rowId xmlns:a16="http://schemas.microsoft.com/office/drawing/2014/main" val="2881634528"/>
                  </a:ext>
                </a:extLst>
              </a:tr>
              <a:tr h="288211">
                <a:tc vMerge="1">
                  <a:txBody>
                    <a:bodyPr/>
                    <a:lstStyle/>
                    <a:p>
                      <a:pPr algn="ctr" fontAlgn="b"/>
                      <a:endParaRPr lang="en-GB" sz="900" b="1" i="0" u="none" strike="noStrike" dirty="0">
                        <a:solidFill>
                          <a:srgbClr val="000000"/>
                        </a:solidFill>
                        <a:effectLst/>
                        <a:latin typeface="Calibri" panose="020F0502020204030204" pitchFamily="34" charset="0"/>
                      </a:endParaRP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Residential burglary</a:t>
                      </a:r>
                    </a:p>
                  </a:txBody>
                  <a:tcPr marL="6350" marR="6350" marT="6350" marB="0" anchor="ctr">
                    <a:solidFill>
                      <a:schemeClr val="tx2">
                        <a:lumMod val="20000"/>
                        <a:lumOff val="80000"/>
                      </a:schemeClr>
                    </a:solidFill>
                  </a:tcP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1141</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2548</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1150</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55% Decrease </a:t>
                      </a:r>
                    </a:p>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-1407</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1% Decrease </a:t>
                      </a:r>
                    </a:p>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-9</a:t>
                      </a:r>
                    </a:p>
                  </a:txBody>
                  <a:tcPr marL="6350" marR="6350" marT="6350" marB="0" anchor="ctr"/>
                </a:tc>
                <a:extLst>
                  <a:ext uri="{0D108BD9-81ED-4DB2-BD59-A6C34878D82A}">
                    <a16:rowId xmlns:a16="http://schemas.microsoft.com/office/drawing/2014/main" val="4053725902"/>
                  </a:ext>
                </a:extLst>
              </a:tr>
              <a:tr h="288211">
                <a:tc vMerge="1">
                  <a:txBody>
                    <a:bodyPr/>
                    <a:lstStyle/>
                    <a:p>
                      <a:pPr algn="ctr" fontAlgn="b"/>
                      <a:endParaRPr lang="en-GB" sz="900" b="1" i="0" u="none" strike="noStrike" dirty="0">
                        <a:solidFill>
                          <a:srgbClr val="000000"/>
                        </a:solidFill>
                        <a:effectLst/>
                        <a:latin typeface="Calibri" panose="020F0502020204030204" pitchFamily="34" charset="0"/>
                      </a:endParaRP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Vehicle offences</a:t>
                      </a:r>
                    </a:p>
                  </a:txBody>
                  <a:tcPr marL="6350" marR="6350" marT="6350" marB="0" anchor="ctr">
                    <a:solidFill>
                      <a:schemeClr val="tx2">
                        <a:lumMod val="20000"/>
                        <a:lumOff val="80000"/>
                      </a:schemeClr>
                    </a:solidFill>
                  </a:tcP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1994</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3471</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1993</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43% Decrease </a:t>
                      </a:r>
                    </a:p>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-1477</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No % Change</a:t>
                      </a:r>
                    </a:p>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+1</a:t>
                      </a:r>
                    </a:p>
                  </a:txBody>
                  <a:tcPr marL="6350" marR="6350" marT="6350" marB="0" anchor="ctr"/>
                </a:tc>
                <a:extLst>
                  <a:ext uri="{0D108BD9-81ED-4DB2-BD59-A6C34878D82A}">
                    <a16:rowId xmlns:a16="http://schemas.microsoft.com/office/drawing/2014/main" val="3560505408"/>
                  </a:ext>
                </a:extLst>
              </a:tr>
              <a:tr h="288211">
                <a:tc vMerge="1">
                  <a:txBody>
                    <a:bodyPr/>
                    <a:lstStyle/>
                    <a:p>
                      <a:pPr algn="ctr" fontAlgn="b"/>
                      <a:endParaRPr lang="en-GB" sz="900" b="1" i="0" u="none" strike="noStrike" dirty="0">
                        <a:solidFill>
                          <a:srgbClr val="000000"/>
                        </a:solidFill>
                        <a:effectLst/>
                        <a:latin typeface="Calibri" panose="020F0502020204030204" pitchFamily="34" charset="0"/>
                      </a:endParaRP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Theft from the person</a:t>
                      </a:r>
                    </a:p>
                  </a:txBody>
                  <a:tcPr marL="6350" marR="6350" marT="6350" marB="0" anchor="ctr">
                    <a:solidFill>
                      <a:schemeClr val="tx2">
                        <a:lumMod val="20000"/>
                        <a:lumOff val="80000"/>
                      </a:schemeClr>
                    </a:solidFill>
                  </a:tcP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242</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528</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295</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54% Decrease </a:t>
                      </a:r>
                    </a:p>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-286</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18% Decrease </a:t>
                      </a:r>
                    </a:p>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-53</a:t>
                      </a:r>
                    </a:p>
                  </a:txBody>
                  <a:tcPr marL="6350" marR="6350" marT="6350" marB="0" anchor="ctr"/>
                </a:tc>
                <a:extLst>
                  <a:ext uri="{0D108BD9-81ED-4DB2-BD59-A6C34878D82A}">
                    <a16:rowId xmlns:a16="http://schemas.microsoft.com/office/drawing/2014/main" val="3099330830"/>
                  </a:ext>
                </a:extLst>
              </a:tr>
              <a:tr h="288211">
                <a:tc vMerge="1">
                  <a:txBody>
                    <a:bodyPr/>
                    <a:lstStyle/>
                    <a:p>
                      <a:pPr algn="ctr" fontAlgn="b"/>
                      <a:endParaRPr lang="en-GB" sz="900" b="1" i="0" u="none" strike="noStrike" dirty="0">
                        <a:solidFill>
                          <a:srgbClr val="000000"/>
                        </a:solidFill>
                        <a:effectLst/>
                        <a:latin typeface="Calibri" panose="020F0502020204030204" pitchFamily="34" charset="0"/>
                      </a:endParaRP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Robbery</a:t>
                      </a:r>
                    </a:p>
                  </a:txBody>
                  <a:tcPr marL="6350" marR="6350" marT="6350" marB="0" anchor="ctr">
                    <a:solidFill>
                      <a:schemeClr val="tx2">
                        <a:lumMod val="20000"/>
                        <a:lumOff val="80000"/>
                      </a:schemeClr>
                    </a:solidFill>
                  </a:tcP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264</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516</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213</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49% Decrease </a:t>
                      </a:r>
                    </a:p>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-252</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24% Increase</a:t>
                      </a:r>
                    </a:p>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+51</a:t>
                      </a:r>
                    </a:p>
                  </a:txBody>
                  <a:tcPr marL="6350" marR="6350" marT="6350" marB="0" anchor="ctr"/>
                </a:tc>
                <a:extLst>
                  <a:ext uri="{0D108BD9-81ED-4DB2-BD59-A6C34878D82A}">
                    <a16:rowId xmlns:a16="http://schemas.microsoft.com/office/drawing/2014/main" val="2853548973"/>
                  </a:ext>
                </a:extLst>
              </a:tr>
              <a:tr h="288211">
                <a:tc gridSpan="7">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chemeClr val="tx1"/>
                          </a:solidFill>
                          <a:effectLst/>
                          <a:latin typeface="Arial" panose="020B0604020202020204" pitchFamily="34" charset="0"/>
                          <a:cs typeface="Arial" panose="020B0604020202020204" pitchFamily="34" charset="0"/>
                        </a:rPr>
                        <a:t>Supplementary Comment</a:t>
                      </a:r>
                    </a:p>
                    <a:p>
                      <a:pPr marL="0" marR="0" lvl="0" indent="0" algn="just" defTabSz="914400" rtl="0" eaLnBrk="1" fontAlgn="b" latinLnBrk="0" hangingPunct="1">
                        <a:lnSpc>
                          <a:spcPct val="100000"/>
                        </a:lnSpc>
                        <a:spcBef>
                          <a:spcPts val="0"/>
                        </a:spcBef>
                        <a:spcAft>
                          <a:spcPts val="0"/>
                        </a:spcAft>
                        <a:buClrTx/>
                        <a:buSzTx/>
                        <a:buFontTx/>
                        <a:buNone/>
                        <a:tabLst/>
                        <a:defRPr/>
                      </a:pPr>
                      <a:endParaRPr lang="en-GB" sz="1200" b="0" i="0" u="none" strike="noStrike" dirty="0">
                        <a:solidFill>
                          <a:schemeClr val="tx1"/>
                        </a:solidFill>
                        <a:effectLst/>
                        <a:highlight>
                          <a:srgbClr val="FFFF00"/>
                        </a:highlight>
                        <a:latin typeface="Arial" panose="020B0604020202020204" pitchFamily="34" charset="0"/>
                        <a:cs typeface="Arial" panose="020B0604020202020204" pitchFamily="34" charset="0"/>
                      </a:endParaRPr>
                    </a:p>
                    <a:p>
                      <a:r>
                        <a:rPr lang="en-GB" sz="1200" kern="1200" dirty="0">
                          <a:solidFill>
                            <a:schemeClr val="tx1"/>
                          </a:solidFill>
                          <a:effectLst/>
                          <a:latin typeface="Arial" panose="020B0604020202020204" pitchFamily="34" charset="0"/>
                          <a:ea typeface="+mn-ea"/>
                          <a:cs typeface="Arial" panose="020B0604020202020204" pitchFamily="34" charset="0"/>
                        </a:rPr>
                        <a:t>All neighbourhood crime has seen a decrease of 48% (-3422 offences) when compared against the 2019 baseline and no percentage change when compared to the previous 12-month period. All the individual neighbourhood measures have seen a decrease when compared to 2019 baseline period. When compared to the previous 12-month period Residential Burglary has seen a 1% decrease (-9 offences), Vehicle Offences recorded no percentage change, Theft from the Person a 18% decrease (-53 offences) and Robbery recorded a 24% increase (+51 offences). </a:t>
                      </a:r>
                      <a:r>
                        <a:rPr lang="en-GB" sz="1200" dirty="0">
                          <a:effectLst/>
                          <a:latin typeface="Arial" panose="020B0604020202020204" pitchFamily="34" charset="0"/>
                          <a:cs typeface="Arial" panose="020B0604020202020204" pitchFamily="34" charset="0"/>
                        </a:rPr>
                        <a:t>This rise is largely attributable to adjustments in the recording practices for Robbery of business property offences.</a:t>
                      </a:r>
                    </a:p>
                    <a:p>
                      <a:endParaRPr lang="en-GB" sz="1200" b="0" i="0" u="none" strike="noStrike" dirty="0">
                        <a:solidFill>
                          <a:schemeClr val="tx1"/>
                        </a:solidFill>
                        <a:effectLst/>
                        <a:highlight>
                          <a:srgbClr val="FFFF00"/>
                        </a:highlight>
                        <a:latin typeface="Arial" panose="020B0604020202020204" pitchFamily="34" charset="0"/>
                        <a:cs typeface="Arial" panose="020B0604020202020204" pitchFamily="34" charset="0"/>
                      </a:endParaRPr>
                    </a:p>
                    <a:p>
                      <a:pPr marL="0" marR="0" lvl="0" indent="0" algn="just" defTabSz="914400" rtl="0" eaLnBrk="1" fontAlgn="b" latinLnBrk="0" hangingPunct="1">
                        <a:lnSpc>
                          <a:spcPct val="100000"/>
                        </a:lnSpc>
                        <a:spcBef>
                          <a:spcPts val="0"/>
                        </a:spcBef>
                        <a:spcAft>
                          <a:spcPts val="0"/>
                        </a:spcAft>
                        <a:buClrTx/>
                        <a:buSzTx/>
                        <a:buFontTx/>
                        <a:buNone/>
                        <a:tabLst/>
                        <a:defRPr/>
                      </a:pPr>
                      <a:r>
                        <a:rPr lang="en-GB" sz="1200" b="0" i="0" u="none" strike="noStrike" dirty="0">
                          <a:solidFill>
                            <a:schemeClr val="tx1"/>
                          </a:solidFill>
                          <a:effectLst/>
                          <a:latin typeface="Arial" panose="020B0604020202020204" pitchFamily="34" charset="0"/>
                          <a:cs typeface="Arial" panose="020B0604020202020204" pitchFamily="34" charset="0"/>
                        </a:rPr>
                        <a:t>The Constabulary County Policing Command (Uniformed response/ Neighbourhood Policing/ CID) review monthly emerging neighbourhood trends to consider tactical responses.</a:t>
                      </a:r>
                    </a:p>
                    <a:p>
                      <a:pPr marL="0" marR="0" lvl="0" indent="0" algn="just" defTabSz="914400" rtl="0" eaLnBrk="1" fontAlgn="b" latinLnBrk="0" hangingPunct="1">
                        <a:lnSpc>
                          <a:spcPct val="100000"/>
                        </a:lnSpc>
                        <a:spcBef>
                          <a:spcPts val="0"/>
                        </a:spcBef>
                        <a:spcAft>
                          <a:spcPts val="0"/>
                        </a:spcAft>
                        <a:buClrTx/>
                        <a:buSzTx/>
                        <a:buFontTx/>
                        <a:buNone/>
                        <a:tabLst/>
                        <a:defRPr/>
                      </a:pPr>
                      <a:r>
                        <a:rPr lang="en-GB" sz="1200" b="0" i="0" u="none" strike="noStrike" dirty="0">
                          <a:solidFill>
                            <a:schemeClr val="tx1"/>
                          </a:solidFill>
                          <a:effectLst/>
                          <a:latin typeface="Arial" panose="020B0604020202020204" pitchFamily="34" charset="0"/>
                          <a:cs typeface="Arial" panose="020B0604020202020204" pitchFamily="34" charset="0"/>
                        </a:rPr>
                        <a:t> </a:t>
                      </a:r>
                    </a:p>
                    <a:p>
                      <a:pPr marL="0" marR="0" lvl="0" indent="0" algn="just" defTabSz="914400" rtl="0" eaLnBrk="1" fontAlgn="b" latinLnBrk="0" hangingPunct="1">
                        <a:lnSpc>
                          <a:spcPct val="100000"/>
                        </a:lnSpc>
                        <a:spcBef>
                          <a:spcPts val="0"/>
                        </a:spcBef>
                        <a:spcAft>
                          <a:spcPts val="0"/>
                        </a:spcAft>
                        <a:buClrTx/>
                        <a:buSzTx/>
                        <a:buFontTx/>
                        <a:buNone/>
                        <a:tabLst/>
                        <a:defRPr/>
                      </a:pPr>
                      <a:r>
                        <a:rPr lang="en-GB" sz="1200" b="0" i="0" u="none" strike="noStrike" dirty="0">
                          <a:solidFill>
                            <a:schemeClr val="tx1"/>
                          </a:solidFill>
                          <a:effectLst/>
                          <a:latin typeface="Arial" panose="020B0604020202020204" pitchFamily="34" charset="0"/>
                          <a:cs typeface="Arial" panose="020B0604020202020204" pitchFamily="34" charset="0"/>
                        </a:rPr>
                        <a:t>Further detail on neighbourhood crime levels and the Constabulary’s response is published within the Accountability and Performance Panel reports - which can be accessed on the Suffolk Police and Crime Commissioner’s website.</a:t>
                      </a:r>
                    </a:p>
                  </a:txBody>
                  <a:tcPr marL="180000" marR="180000" marT="36000" marB="180000" anchor="ctr">
                    <a:noFill/>
                  </a:tcP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chemeClr val="tx2">
                        <a:lumMod val="20000"/>
                        <a:lumOff val="80000"/>
                      </a:schemeClr>
                    </a:solidFill>
                  </a:tcPr>
                </a:tc>
                <a:tc hMerge="1">
                  <a:txBody>
                    <a:bodyPr/>
                    <a:lstStyle/>
                    <a:p>
                      <a:pPr algn="ctr" fontAlgn="b"/>
                      <a:endParaRPr lang="en-GB" sz="11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hMerge="1">
                  <a:txBody>
                    <a:bodyPr/>
                    <a:lstStyle/>
                    <a:p>
                      <a:pPr algn="ctr" fontAlgn="b"/>
                      <a:endParaRPr lang="en-GB" sz="11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hMerge="1">
                  <a:txBody>
                    <a:bodyPr/>
                    <a:lstStyle/>
                    <a:p>
                      <a:pPr algn="ctr" fontAlgn="b"/>
                      <a:endParaRPr lang="en-GB" sz="11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hMerge="1">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tc>
                <a:tc hMerge="1">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494122965"/>
                  </a:ext>
                </a:extLst>
              </a:tr>
            </a:tbl>
          </a:graphicData>
        </a:graphic>
      </p:graphicFrame>
      <p:sp>
        <p:nvSpPr>
          <p:cNvPr id="5" name="Rectangle 4">
            <a:extLst>
              <a:ext uri="{FF2B5EF4-FFF2-40B4-BE49-F238E27FC236}">
                <a16:creationId xmlns:a16="http://schemas.microsoft.com/office/drawing/2014/main" id="{479E811D-A5CF-4059-5DBC-EF9F8B42A4F3}"/>
              </a:ext>
            </a:extLst>
          </p:cNvPr>
          <p:cNvSpPr/>
          <p:nvPr/>
        </p:nvSpPr>
        <p:spPr>
          <a:xfrm>
            <a:off x="623831" y="136525"/>
            <a:ext cx="11016346" cy="5415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solidFill>
                  <a:schemeClr val="tx2">
                    <a:lumMod val="75000"/>
                  </a:schemeClr>
                </a:solidFill>
                <a:latin typeface="Arial" panose="020B0604020202020204" pitchFamily="34" charset="0"/>
                <a:cs typeface="Arial" panose="020B0604020202020204" pitchFamily="34" charset="0"/>
              </a:rPr>
              <a:t>Suffolk Constabulary: Summary of National Crime and Policing Measures (See Appendix for breakdown of crime groupings)</a:t>
            </a:r>
          </a:p>
        </p:txBody>
      </p:sp>
    </p:spTree>
    <p:extLst>
      <p:ext uri="{BB962C8B-B14F-4D97-AF65-F5344CB8AC3E}">
        <p14:creationId xmlns:p14="http://schemas.microsoft.com/office/powerpoint/2010/main" val="3052850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9E88886-644B-7B92-ADC0-DFF657A235FB}"/>
              </a:ext>
            </a:extLst>
          </p:cNvPr>
          <p:cNvSpPr/>
          <p:nvPr/>
        </p:nvSpPr>
        <p:spPr>
          <a:xfrm>
            <a:off x="0" y="330765"/>
            <a:ext cx="12192000" cy="15408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dirty="0">
              <a:solidFill>
                <a:schemeClr val="tx1"/>
              </a:solidFill>
            </a:endParaRPr>
          </a:p>
        </p:txBody>
      </p:sp>
      <p:sp>
        <p:nvSpPr>
          <p:cNvPr id="10" name="Rectangle 9">
            <a:extLst>
              <a:ext uri="{FF2B5EF4-FFF2-40B4-BE49-F238E27FC236}">
                <a16:creationId xmlns:a16="http://schemas.microsoft.com/office/drawing/2014/main" id="{B2F19056-5C70-85C9-CFB5-228304F097EF}"/>
              </a:ext>
            </a:extLst>
          </p:cNvPr>
          <p:cNvSpPr/>
          <p:nvPr/>
        </p:nvSpPr>
        <p:spPr>
          <a:xfrm>
            <a:off x="0" y="0"/>
            <a:ext cx="12192000" cy="6858000"/>
          </a:xfrm>
          <a:prstGeom prst="rect">
            <a:avLst/>
          </a:prstGeom>
          <a:noFill/>
          <a:ln w="57150">
            <a:solidFill>
              <a:srgbClr val="7F00A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9" name="Table 10">
            <a:extLst>
              <a:ext uri="{FF2B5EF4-FFF2-40B4-BE49-F238E27FC236}">
                <a16:creationId xmlns:a16="http://schemas.microsoft.com/office/drawing/2014/main" id="{0265E98B-AFA1-D521-B42B-F7A1CC487B1D}"/>
              </a:ext>
            </a:extLst>
          </p:cNvPr>
          <p:cNvGraphicFramePr>
            <a:graphicFrameLocks noGrp="1"/>
          </p:cNvGraphicFramePr>
          <p:nvPr/>
        </p:nvGraphicFramePr>
        <p:xfrm>
          <a:off x="0" y="6581000"/>
          <a:ext cx="12192000" cy="2770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306143098"/>
                    </a:ext>
                  </a:extLst>
                </a:gridCol>
                <a:gridCol w="4064000">
                  <a:extLst>
                    <a:ext uri="{9D8B030D-6E8A-4147-A177-3AD203B41FA5}">
                      <a16:colId xmlns:a16="http://schemas.microsoft.com/office/drawing/2014/main" val="1079874301"/>
                    </a:ext>
                  </a:extLst>
                </a:gridCol>
                <a:gridCol w="4064000">
                  <a:extLst>
                    <a:ext uri="{9D8B030D-6E8A-4147-A177-3AD203B41FA5}">
                      <a16:colId xmlns:a16="http://schemas.microsoft.com/office/drawing/2014/main" val="2908949571"/>
                    </a:ext>
                  </a:extLst>
                </a:gridCol>
              </a:tblGrid>
              <a:tr h="277000">
                <a:tc>
                  <a:txBody>
                    <a:bodyPr/>
                    <a:lstStyle/>
                    <a:p>
                      <a:pPr algn="l"/>
                      <a:r>
                        <a:rPr lang="en-GB" sz="1100" dirty="0">
                          <a:solidFill>
                            <a:schemeClr val="bg1"/>
                          </a:solidFill>
                        </a:rPr>
                        <a:t>Analytics &amp; Insight – Performance Analysis and Research Team</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ctr"/>
                      <a:r>
                        <a:rPr lang="en-GB" sz="1100" dirty="0">
                          <a:solidFill>
                            <a:schemeClr val="bg1"/>
                          </a:solidFill>
                        </a:rPr>
                        <a:t>OFFICIAL</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extLst>
                  <a:ext uri="{0D108BD9-81ED-4DB2-BD59-A6C34878D82A}">
                    <a16:rowId xmlns:a16="http://schemas.microsoft.com/office/drawing/2014/main" val="3647565935"/>
                  </a:ext>
                </a:extLst>
              </a:tr>
            </a:tbl>
          </a:graphicData>
        </a:graphic>
      </p:graphicFrame>
      <p:sp>
        <p:nvSpPr>
          <p:cNvPr id="3" name="Slide Number Placeholder 2">
            <a:extLst>
              <a:ext uri="{FF2B5EF4-FFF2-40B4-BE49-F238E27FC236}">
                <a16:creationId xmlns:a16="http://schemas.microsoft.com/office/drawing/2014/main" id="{DC1F1294-BE02-51C5-32C2-1628C1C18989}"/>
              </a:ext>
            </a:extLst>
          </p:cNvPr>
          <p:cNvSpPr>
            <a:spLocks noGrp="1"/>
          </p:cNvSpPr>
          <p:nvPr>
            <p:ph type="sldNum" sz="quarter" idx="12"/>
          </p:nvPr>
        </p:nvSpPr>
        <p:spPr>
          <a:xfrm>
            <a:off x="9448800" y="6543250"/>
            <a:ext cx="2743200" cy="365125"/>
          </a:xfrm>
        </p:spPr>
        <p:txBody>
          <a:bodyPr/>
          <a:lstStyle/>
          <a:p>
            <a:r>
              <a:rPr lang="en-GB" sz="1100" b="1" dirty="0">
                <a:solidFill>
                  <a:schemeClr val="bg1"/>
                </a:solidFill>
              </a:rPr>
              <a:t>Slide </a:t>
            </a:r>
            <a:fld id="{69CF39C2-00A8-4D55-B76F-8C932CB2C0C8}" type="slidenum">
              <a:rPr lang="en-GB" sz="1100" b="1" smtClean="0">
                <a:solidFill>
                  <a:schemeClr val="bg1"/>
                </a:solidFill>
              </a:rPr>
              <a:t>6</a:t>
            </a:fld>
            <a:endParaRPr lang="en-GB" sz="1100" b="1" dirty="0">
              <a:solidFill>
                <a:schemeClr val="bg1"/>
              </a:solidFill>
            </a:endParaRPr>
          </a:p>
        </p:txBody>
      </p:sp>
      <p:graphicFrame>
        <p:nvGraphicFramePr>
          <p:cNvPr id="2" name="Table 1">
            <a:extLst>
              <a:ext uri="{FF2B5EF4-FFF2-40B4-BE49-F238E27FC236}">
                <a16:creationId xmlns:a16="http://schemas.microsoft.com/office/drawing/2014/main" id="{1B999E9E-6305-904B-A6AD-3B7EEBB19039}"/>
              </a:ext>
            </a:extLst>
          </p:cNvPr>
          <p:cNvGraphicFramePr>
            <a:graphicFrameLocks noGrp="1"/>
          </p:cNvGraphicFramePr>
          <p:nvPr>
            <p:extLst>
              <p:ext uri="{D42A27DB-BD31-4B8C-83A1-F6EECF244321}">
                <p14:modId xmlns:p14="http://schemas.microsoft.com/office/powerpoint/2010/main" val="2576670891"/>
              </p:ext>
            </p:extLst>
          </p:nvPr>
        </p:nvGraphicFramePr>
        <p:xfrm>
          <a:off x="1107330" y="820826"/>
          <a:ext cx="9689301" cy="1847850"/>
        </p:xfrm>
        <a:graphic>
          <a:graphicData uri="http://schemas.openxmlformats.org/drawingml/2006/table">
            <a:tbl>
              <a:tblPr>
                <a:tableStyleId>{616DA210-FB5B-4158-B5E0-FEB733F419BA}</a:tableStyleId>
              </a:tblPr>
              <a:tblGrid>
                <a:gridCol w="1549075">
                  <a:extLst>
                    <a:ext uri="{9D8B030D-6E8A-4147-A177-3AD203B41FA5}">
                      <a16:colId xmlns:a16="http://schemas.microsoft.com/office/drawing/2014/main" val="3438550648"/>
                    </a:ext>
                  </a:extLst>
                </a:gridCol>
                <a:gridCol w="1833074">
                  <a:extLst>
                    <a:ext uri="{9D8B030D-6E8A-4147-A177-3AD203B41FA5}">
                      <a16:colId xmlns:a16="http://schemas.microsoft.com/office/drawing/2014/main" val="1045395935"/>
                    </a:ext>
                  </a:extLst>
                </a:gridCol>
                <a:gridCol w="1211625">
                  <a:extLst>
                    <a:ext uri="{9D8B030D-6E8A-4147-A177-3AD203B41FA5}">
                      <a16:colId xmlns:a16="http://schemas.microsoft.com/office/drawing/2014/main" val="4055208703"/>
                    </a:ext>
                  </a:extLst>
                </a:gridCol>
                <a:gridCol w="1304545">
                  <a:extLst>
                    <a:ext uri="{9D8B030D-6E8A-4147-A177-3AD203B41FA5}">
                      <a16:colId xmlns:a16="http://schemas.microsoft.com/office/drawing/2014/main" val="2830407126"/>
                    </a:ext>
                  </a:extLst>
                </a:gridCol>
                <a:gridCol w="1282243">
                  <a:extLst>
                    <a:ext uri="{9D8B030D-6E8A-4147-A177-3AD203B41FA5}">
                      <a16:colId xmlns:a16="http://schemas.microsoft.com/office/drawing/2014/main" val="2159020583"/>
                    </a:ext>
                  </a:extLst>
                </a:gridCol>
                <a:gridCol w="1159596">
                  <a:extLst>
                    <a:ext uri="{9D8B030D-6E8A-4147-A177-3AD203B41FA5}">
                      <a16:colId xmlns:a16="http://schemas.microsoft.com/office/drawing/2014/main" val="309299010"/>
                    </a:ext>
                  </a:extLst>
                </a:gridCol>
                <a:gridCol w="1349143">
                  <a:extLst>
                    <a:ext uri="{9D8B030D-6E8A-4147-A177-3AD203B41FA5}">
                      <a16:colId xmlns:a16="http://schemas.microsoft.com/office/drawing/2014/main" val="2523541150"/>
                    </a:ext>
                  </a:extLst>
                </a:gridCol>
              </a:tblGrid>
              <a:tr h="569902">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Priority Area</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i="0" u="none" strike="noStrike" dirty="0">
                          <a:solidFill>
                            <a:schemeClr val="bg1"/>
                          </a:solidFill>
                          <a:effectLst/>
                          <a:latin typeface="Arial" panose="020B0604020202020204" pitchFamily="34" charset="0"/>
                          <a:cs typeface="Arial" panose="020B0604020202020204" pitchFamily="34" charset="0"/>
                        </a:rPr>
                        <a:t>Measure</a:t>
                      </a: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Most Recent 12 Months (12 months up to 31 March 2026)</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2019 Baseline</a:t>
                      </a:r>
                    </a:p>
                    <a:p>
                      <a:pPr algn="ctr" fontAlgn="b"/>
                      <a:r>
                        <a:rPr lang="en-GB" sz="1200" b="1" u="none" strike="noStrike" dirty="0">
                          <a:solidFill>
                            <a:schemeClr val="bg1"/>
                          </a:solidFill>
                          <a:effectLst/>
                          <a:latin typeface="Arial" panose="020B0604020202020204" pitchFamily="34" charset="0"/>
                          <a:cs typeface="Arial" panose="020B0604020202020204" pitchFamily="34" charset="0"/>
                        </a:rPr>
                        <a:t>(12 months up to 30 June 2019)</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Previous 12 Months (12 months up to 31 March 2025)</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2019 Baseline</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Previous 12 Months</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extLst>
                  <a:ext uri="{0D108BD9-81ED-4DB2-BD59-A6C34878D82A}">
                    <a16:rowId xmlns:a16="http://schemas.microsoft.com/office/drawing/2014/main" val="2891885012"/>
                  </a:ext>
                </a:extLst>
              </a:tr>
              <a:tr h="429057">
                <a:tc rowSpan="2">
                  <a:txBody>
                    <a:bodyPr/>
                    <a:lstStyle/>
                    <a:p>
                      <a:pPr algn="ctr" fontAlgn="b"/>
                      <a:r>
                        <a:rPr lang="en-GB" sz="1200" b="1" i="0" u="none" strike="noStrike" dirty="0">
                          <a:solidFill>
                            <a:srgbClr val="000000"/>
                          </a:solidFill>
                          <a:effectLst/>
                          <a:latin typeface="Arial" panose="020B0604020202020204" pitchFamily="34" charset="0"/>
                          <a:cs typeface="Arial" panose="020B0604020202020204" pitchFamily="34" charset="0"/>
                        </a:rPr>
                        <a:t>Tackle Cyber Crime</a:t>
                      </a: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Confidence in law enforcement response to cyber crime</a:t>
                      </a:r>
                    </a:p>
                  </a:txBody>
                  <a:tcPr marL="6350" marR="6350" marT="6350" marB="0" anchor="ctr">
                    <a:solidFill>
                      <a:schemeClr val="tx2">
                        <a:lumMod val="20000"/>
                        <a:lumOff val="80000"/>
                      </a:schemeClr>
                    </a:solidFill>
                  </a:tcPr>
                </a:tc>
                <a:tc gridSpan="5">
                  <a:txBody>
                    <a:bodyPr/>
                    <a:lstStyle/>
                    <a:p>
                      <a:pPr algn="ctr" fontAlgn="b"/>
                      <a:r>
                        <a:rPr lang="en-GB" sz="1200" b="1" i="0" u="none" strike="noStrike" dirty="0">
                          <a:solidFill>
                            <a:srgbClr val="FF0000"/>
                          </a:solidFill>
                          <a:effectLst/>
                          <a:latin typeface="Arial" panose="020B0604020202020204" pitchFamily="34" charset="0"/>
                          <a:cs typeface="Arial" panose="020B0604020202020204" pitchFamily="34" charset="0"/>
                        </a:rPr>
                        <a:t>Data will be non-police data- currently not yet available</a:t>
                      </a:r>
                    </a:p>
                  </a:txBody>
                  <a:tcPr marL="6350" marR="6350" marT="6350" marB="0" anchor="ctr"/>
                </a:tc>
                <a:tc hMerge="1">
                  <a:txBody>
                    <a:bodyPr/>
                    <a:lstStyle/>
                    <a:p>
                      <a:pPr algn="ctr" fontAlgn="b"/>
                      <a:endParaRPr lang="en-GB" sz="900" b="0" i="0" u="none" strike="noStrike" dirty="0">
                        <a:solidFill>
                          <a:srgbClr val="000000"/>
                        </a:solidFill>
                        <a:effectLst/>
                        <a:latin typeface="Calibri" panose="020F0502020204030204" pitchFamily="34" charset="0"/>
                      </a:endParaRPr>
                    </a:p>
                  </a:txBody>
                  <a:tcPr marL="6350" marR="6350" marT="6350" marB="0" anchor="ctr"/>
                </a:tc>
                <a:tc hMerge="1">
                  <a:txBody>
                    <a:bodyPr/>
                    <a:lstStyle/>
                    <a:p>
                      <a:pPr algn="ctr" fontAlgn="b"/>
                      <a:endParaRPr lang="en-GB" sz="900" b="0" i="0" u="none" strike="noStrike" dirty="0">
                        <a:solidFill>
                          <a:srgbClr val="000000"/>
                        </a:solidFill>
                        <a:effectLst/>
                        <a:latin typeface="Calibri" panose="020F0502020204030204" pitchFamily="34" charset="0"/>
                      </a:endParaRPr>
                    </a:p>
                  </a:txBody>
                  <a:tcPr marL="6350" marR="6350" marT="6350" marB="0" anchor="ctr"/>
                </a:tc>
                <a:tc hMerge="1">
                  <a:txBody>
                    <a:bodyPr/>
                    <a:lstStyle/>
                    <a:p>
                      <a:pPr algn="ctr" fontAlgn="b"/>
                      <a:endParaRPr lang="en-GB" sz="900" b="0" i="0" u="none" strike="noStrike" dirty="0">
                        <a:solidFill>
                          <a:srgbClr val="000000"/>
                        </a:solidFill>
                        <a:effectLst/>
                        <a:latin typeface="Calibri" panose="020F0502020204030204" pitchFamily="34" charset="0"/>
                      </a:endParaRPr>
                    </a:p>
                  </a:txBody>
                  <a:tcPr marL="6350" marR="6350" marT="6350" marB="0" anchor="ctr"/>
                </a:tc>
                <a:tc hMerge="1">
                  <a:txBody>
                    <a:bodyPr/>
                    <a:lstStyle/>
                    <a:p>
                      <a:pPr algn="ctr" fontAlgn="b"/>
                      <a:endParaRPr lang="en-GB" sz="9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4195860792"/>
                  </a:ext>
                </a:extLst>
              </a:tr>
              <a:tr h="429057">
                <a:tc vMerge="1">
                  <a:txBody>
                    <a:bodyPr/>
                    <a:lstStyle/>
                    <a:p>
                      <a:pPr algn="ctr" fontAlgn="b"/>
                      <a:endParaRPr lang="en-GB" sz="1050" b="1" i="0" u="none" strike="noStrike" dirty="0">
                        <a:solidFill>
                          <a:srgbClr val="000000"/>
                        </a:solidFill>
                        <a:effectLst/>
                        <a:latin typeface="Calibri" panose="020F0502020204030204" pitchFamily="34" charset="0"/>
                      </a:endParaRP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Percentage of businesses experiencing a cyber breach or attack</a:t>
                      </a:r>
                    </a:p>
                  </a:txBody>
                  <a:tcPr marL="6350" marR="6350" marT="6350" marB="0" anchor="ctr">
                    <a:solidFill>
                      <a:schemeClr val="tx2">
                        <a:lumMod val="20000"/>
                        <a:lumOff val="80000"/>
                      </a:schemeClr>
                    </a:solidFill>
                  </a:tcPr>
                </a:tc>
                <a:tc gridSpan="5">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FF0000"/>
                          </a:solidFill>
                          <a:effectLst/>
                          <a:latin typeface="Arial" panose="020B0604020202020204" pitchFamily="34" charset="0"/>
                          <a:cs typeface="Arial" panose="020B0604020202020204" pitchFamily="34" charset="0"/>
                        </a:rPr>
                        <a:t>Data will be non-police data- currently not yet available</a:t>
                      </a:r>
                    </a:p>
                  </a:txBody>
                  <a:tcPr marL="6350" marR="6350" marT="6350" marB="0" anchor="ctr"/>
                </a:tc>
                <a:tc hMerge="1">
                  <a:txBody>
                    <a:bodyPr/>
                    <a:lstStyle/>
                    <a:p>
                      <a:pPr algn="ctr" fontAlgn="b"/>
                      <a:endParaRPr lang="en-GB" sz="900" b="0" i="0" u="none" strike="noStrike" dirty="0">
                        <a:solidFill>
                          <a:srgbClr val="000000"/>
                        </a:solidFill>
                        <a:effectLst/>
                        <a:latin typeface="Calibri" panose="020F0502020204030204" pitchFamily="34" charset="0"/>
                      </a:endParaRPr>
                    </a:p>
                  </a:txBody>
                  <a:tcPr marL="6350" marR="6350" marT="6350" marB="0" anchor="ctr"/>
                </a:tc>
                <a:tc hMerge="1">
                  <a:txBody>
                    <a:bodyPr/>
                    <a:lstStyle/>
                    <a:p>
                      <a:pPr algn="ctr" fontAlgn="b"/>
                      <a:endParaRPr lang="en-GB" sz="900" b="0" i="0" u="none" strike="noStrike">
                        <a:solidFill>
                          <a:srgbClr val="000000"/>
                        </a:solidFill>
                        <a:effectLst/>
                        <a:latin typeface="Calibri" panose="020F0502020204030204" pitchFamily="34" charset="0"/>
                      </a:endParaRPr>
                    </a:p>
                  </a:txBody>
                  <a:tcPr marL="6350" marR="6350" marT="6350" marB="0" anchor="ctr"/>
                </a:tc>
                <a:tc hMerge="1">
                  <a:txBody>
                    <a:bodyPr/>
                    <a:lstStyle/>
                    <a:p>
                      <a:pPr algn="ctr" fontAlgn="b"/>
                      <a:endParaRPr lang="en-GB" sz="900" b="0" i="0" u="none" strike="noStrike" dirty="0">
                        <a:solidFill>
                          <a:srgbClr val="000000"/>
                        </a:solidFill>
                        <a:effectLst/>
                        <a:latin typeface="Calibri" panose="020F0502020204030204" pitchFamily="34" charset="0"/>
                      </a:endParaRPr>
                    </a:p>
                  </a:txBody>
                  <a:tcPr marL="6350" marR="6350" marT="6350" marB="0" anchor="ctr"/>
                </a:tc>
                <a:tc hMerge="1">
                  <a:txBody>
                    <a:bodyPr/>
                    <a:lstStyle/>
                    <a:p>
                      <a:pPr algn="ctr" fontAlgn="b"/>
                      <a:endParaRPr lang="en-GB" sz="9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1972311269"/>
                  </a:ext>
                </a:extLst>
              </a:tr>
            </a:tbl>
          </a:graphicData>
        </a:graphic>
      </p:graphicFrame>
      <p:sp>
        <p:nvSpPr>
          <p:cNvPr id="5" name="Rectangle 4">
            <a:extLst>
              <a:ext uri="{FF2B5EF4-FFF2-40B4-BE49-F238E27FC236}">
                <a16:creationId xmlns:a16="http://schemas.microsoft.com/office/drawing/2014/main" id="{4CE7F19E-80CB-E10A-236D-61FEA866398C}"/>
              </a:ext>
            </a:extLst>
          </p:cNvPr>
          <p:cNvSpPr/>
          <p:nvPr/>
        </p:nvSpPr>
        <p:spPr>
          <a:xfrm>
            <a:off x="623831" y="136525"/>
            <a:ext cx="11016346" cy="5415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solidFill>
                  <a:schemeClr val="tx2">
                    <a:lumMod val="75000"/>
                  </a:schemeClr>
                </a:solidFill>
                <a:latin typeface="Arial" panose="020B0604020202020204" pitchFamily="34" charset="0"/>
                <a:cs typeface="Arial" panose="020B0604020202020204" pitchFamily="34" charset="0"/>
              </a:rPr>
              <a:t>Suffolk Constabulary: Summary of National Crime and Policing Measures (See Appendix for breakdown of crime groupings)</a:t>
            </a:r>
          </a:p>
        </p:txBody>
      </p:sp>
    </p:spTree>
    <p:extLst>
      <p:ext uri="{BB962C8B-B14F-4D97-AF65-F5344CB8AC3E}">
        <p14:creationId xmlns:p14="http://schemas.microsoft.com/office/powerpoint/2010/main" val="80606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9E88886-644B-7B92-ADC0-DFF657A235FB}"/>
              </a:ext>
            </a:extLst>
          </p:cNvPr>
          <p:cNvSpPr/>
          <p:nvPr/>
        </p:nvSpPr>
        <p:spPr>
          <a:xfrm>
            <a:off x="0" y="330765"/>
            <a:ext cx="12192000" cy="15408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dirty="0">
              <a:solidFill>
                <a:schemeClr val="tx1"/>
              </a:solidFill>
            </a:endParaRPr>
          </a:p>
        </p:txBody>
      </p:sp>
      <p:sp>
        <p:nvSpPr>
          <p:cNvPr id="10" name="Rectangle 9">
            <a:extLst>
              <a:ext uri="{FF2B5EF4-FFF2-40B4-BE49-F238E27FC236}">
                <a16:creationId xmlns:a16="http://schemas.microsoft.com/office/drawing/2014/main" id="{B2F19056-5C70-85C9-CFB5-228304F097EF}"/>
              </a:ext>
            </a:extLst>
          </p:cNvPr>
          <p:cNvSpPr/>
          <p:nvPr/>
        </p:nvSpPr>
        <p:spPr>
          <a:xfrm>
            <a:off x="0" y="0"/>
            <a:ext cx="12192000" cy="6858000"/>
          </a:xfrm>
          <a:prstGeom prst="rect">
            <a:avLst/>
          </a:prstGeom>
          <a:noFill/>
          <a:ln w="57150">
            <a:solidFill>
              <a:srgbClr val="7F00A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9" name="Table 10">
            <a:extLst>
              <a:ext uri="{FF2B5EF4-FFF2-40B4-BE49-F238E27FC236}">
                <a16:creationId xmlns:a16="http://schemas.microsoft.com/office/drawing/2014/main" id="{0265E98B-AFA1-D521-B42B-F7A1CC487B1D}"/>
              </a:ext>
            </a:extLst>
          </p:cNvPr>
          <p:cNvGraphicFramePr>
            <a:graphicFrameLocks noGrp="1"/>
          </p:cNvGraphicFramePr>
          <p:nvPr/>
        </p:nvGraphicFramePr>
        <p:xfrm>
          <a:off x="0" y="6581000"/>
          <a:ext cx="12192000" cy="2770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306143098"/>
                    </a:ext>
                  </a:extLst>
                </a:gridCol>
                <a:gridCol w="4064000">
                  <a:extLst>
                    <a:ext uri="{9D8B030D-6E8A-4147-A177-3AD203B41FA5}">
                      <a16:colId xmlns:a16="http://schemas.microsoft.com/office/drawing/2014/main" val="1079874301"/>
                    </a:ext>
                  </a:extLst>
                </a:gridCol>
                <a:gridCol w="4064000">
                  <a:extLst>
                    <a:ext uri="{9D8B030D-6E8A-4147-A177-3AD203B41FA5}">
                      <a16:colId xmlns:a16="http://schemas.microsoft.com/office/drawing/2014/main" val="2908949571"/>
                    </a:ext>
                  </a:extLst>
                </a:gridCol>
              </a:tblGrid>
              <a:tr h="277000">
                <a:tc>
                  <a:txBody>
                    <a:bodyPr/>
                    <a:lstStyle/>
                    <a:p>
                      <a:pPr algn="l"/>
                      <a:r>
                        <a:rPr lang="en-GB" sz="1100" dirty="0">
                          <a:solidFill>
                            <a:schemeClr val="bg1"/>
                          </a:solidFill>
                        </a:rPr>
                        <a:t>Analytics &amp; Insight – Performance Analysis and Research Team</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ctr"/>
                      <a:r>
                        <a:rPr lang="en-GB" sz="1100" dirty="0">
                          <a:solidFill>
                            <a:schemeClr val="bg1"/>
                          </a:solidFill>
                        </a:rPr>
                        <a:t>OFFICIAL</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extLst>
                  <a:ext uri="{0D108BD9-81ED-4DB2-BD59-A6C34878D82A}">
                    <a16:rowId xmlns:a16="http://schemas.microsoft.com/office/drawing/2014/main" val="3647565935"/>
                  </a:ext>
                </a:extLst>
              </a:tr>
            </a:tbl>
          </a:graphicData>
        </a:graphic>
      </p:graphicFrame>
      <p:sp>
        <p:nvSpPr>
          <p:cNvPr id="3" name="Slide Number Placeholder 2">
            <a:extLst>
              <a:ext uri="{FF2B5EF4-FFF2-40B4-BE49-F238E27FC236}">
                <a16:creationId xmlns:a16="http://schemas.microsoft.com/office/drawing/2014/main" id="{DC1F1294-BE02-51C5-32C2-1628C1C18989}"/>
              </a:ext>
            </a:extLst>
          </p:cNvPr>
          <p:cNvSpPr>
            <a:spLocks noGrp="1"/>
          </p:cNvSpPr>
          <p:nvPr>
            <p:ph type="sldNum" sz="quarter" idx="12"/>
          </p:nvPr>
        </p:nvSpPr>
        <p:spPr>
          <a:xfrm>
            <a:off x="9448800" y="6543250"/>
            <a:ext cx="2743200" cy="365125"/>
          </a:xfrm>
        </p:spPr>
        <p:txBody>
          <a:bodyPr/>
          <a:lstStyle/>
          <a:p>
            <a:r>
              <a:rPr lang="en-GB" sz="1100" b="1" dirty="0">
                <a:solidFill>
                  <a:schemeClr val="bg1"/>
                </a:solidFill>
              </a:rPr>
              <a:t>Slide </a:t>
            </a:r>
            <a:fld id="{69CF39C2-00A8-4D55-B76F-8C932CB2C0C8}" type="slidenum">
              <a:rPr lang="en-GB" sz="1100" b="1" smtClean="0">
                <a:solidFill>
                  <a:schemeClr val="bg1"/>
                </a:solidFill>
              </a:rPr>
              <a:t>7</a:t>
            </a:fld>
            <a:endParaRPr lang="en-GB" sz="1100" b="1" dirty="0">
              <a:solidFill>
                <a:schemeClr val="bg1"/>
              </a:solidFill>
            </a:endParaRPr>
          </a:p>
        </p:txBody>
      </p:sp>
      <p:graphicFrame>
        <p:nvGraphicFramePr>
          <p:cNvPr id="2" name="Table 1">
            <a:extLst>
              <a:ext uri="{FF2B5EF4-FFF2-40B4-BE49-F238E27FC236}">
                <a16:creationId xmlns:a16="http://schemas.microsoft.com/office/drawing/2014/main" id="{6A7953B4-07C7-001F-F8E6-39908F8BD0CE}"/>
              </a:ext>
            </a:extLst>
          </p:cNvPr>
          <p:cNvGraphicFramePr>
            <a:graphicFrameLocks noGrp="1"/>
          </p:cNvGraphicFramePr>
          <p:nvPr>
            <p:extLst>
              <p:ext uri="{D42A27DB-BD31-4B8C-83A1-F6EECF244321}">
                <p14:modId xmlns:p14="http://schemas.microsoft.com/office/powerpoint/2010/main" val="1201562879"/>
              </p:ext>
            </p:extLst>
          </p:nvPr>
        </p:nvGraphicFramePr>
        <p:xfrm>
          <a:off x="1107330" y="820826"/>
          <a:ext cx="9806747" cy="4067535"/>
        </p:xfrm>
        <a:graphic>
          <a:graphicData uri="http://schemas.openxmlformats.org/drawingml/2006/table">
            <a:tbl>
              <a:tblPr>
                <a:tableStyleId>{616DA210-FB5B-4158-B5E0-FEB733F419BA}</a:tableStyleId>
              </a:tblPr>
              <a:tblGrid>
                <a:gridCol w="1567852">
                  <a:extLst>
                    <a:ext uri="{9D8B030D-6E8A-4147-A177-3AD203B41FA5}">
                      <a16:colId xmlns:a16="http://schemas.microsoft.com/office/drawing/2014/main" val="3438550648"/>
                    </a:ext>
                  </a:extLst>
                </a:gridCol>
                <a:gridCol w="1855293">
                  <a:extLst>
                    <a:ext uri="{9D8B030D-6E8A-4147-A177-3AD203B41FA5}">
                      <a16:colId xmlns:a16="http://schemas.microsoft.com/office/drawing/2014/main" val="1045395935"/>
                    </a:ext>
                  </a:extLst>
                </a:gridCol>
                <a:gridCol w="1226312">
                  <a:extLst>
                    <a:ext uri="{9D8B030D-6E8A-4147-A177-3AD203B41FA5}">
                      <a16:colId xmlns:a16="http://schemas.microsoft.com/office/drawing/2014/main" val="4055208703"/>
                    </a:ext>
                  </a:extLst>
                </a:gridCol>
                <a:gridCol w="1320357">
                  <a:extLst>
                    <a:ext uri="{9D8B030D-6E8A-4147-A177-3AD203B41FA5}">
                      <a16:colId xmlns:a16="http://schemas.microsoft.com/office/drawing/2014/main" val="2830407126"/>
                    </a:ext>
                  </a:extLst>
                </a:gridCol>
                <a:gridCol w="1297785">
                  <a:extLst>
                    <a:ext uri="{9D8B030D-6E8A-4147-A177-3AD203B41FA5}">
                      <a16:colId xmlns:a16="http://schemas.microsoft.com/office/drawing/2014/main" val="2159020583"/>
                    </a:ext>
                  </a:extLst>
                </a:gridCol>
                <a:gridCol w="1173652">
                  <a:extLst>
                    <a:ext uri="{9D8B030D-6E8A-4147-A177-3AD203B41FA5}">
                      <a16:colId xmlns:a16="http://schemas.microsoft.com/office/drawing/2014/main" val="309299010"/>
                    </a:ext>
                  </a:extLst>
                </a:gridCol>
                <a:gridCol w="1365496">
                  <a:extLst>
                    <a:ext uri="{9D8B030D-6E8A-4147-A177-3AD203B41FA5}">
                      <a16:colId xmlns:a16="http://schemas.microsoft.com/office/drawing/2014/main" val="2523541150"/>
                    </a:ext>
                  </a:extLst>
                </a:gridCol>
              </a:tblGrid>
              <a:tr h="569902">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Priority Area</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i="0" u="none" strike="noStrike" dirty="0">
                          <a:solidFill>
                            <a:schemeClr val="bg1"/>
                          </a:solidFill>
                          <a:effectLst/>
                          <a:latin typeface="Arial" panose="020B0604020202020204" pitchFamily="34" charset="0"/>
                          <a:cs typeface="Arial" panose="020B0604020202020204" pitchFamily="34" charset="0"/>
                        </a:rPr>
                        <a:t>Measure</a:t>
                      </a: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Most Recent 12 Months (12 months up to 31 March 2026)</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2019 Baseline</a:t>
                      </a:r>
                    </a:p>
                    <a:p>
                      <a:pPr algn="ctr" fontAlgn="b"/>
                      <a:r>
                        <a:rPr lang="en-GB" sz="1200" b="1" u="none" strike="noStrike" dirty="0">
                          <a:solidFill>
                            <a:schemeClr val="bg1"/>
                          </a:solidFill>
                          <a:effectLst/>
                          <a:latin typeface="Arial" panose="020B0604020202020204" pitchFamily="34" charset="0"/>
                          <a:cs typeface="Arial" panose="020B0604020202020204" pitchFamily="34" charset="0"/>
                        </a:rPr>
                        <a:t>(12 months up to 30 June 2019)</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Previous 12 Months (12 months up to 31 March 2025)</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2019 Baseline</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Previous 12 Months</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extLst>
                  <a:ext uri="{0D108BD9-81ED-4DB2-BD59-A6C34878D82A}">
                    <a16:rowId xmlns:a16="http://schemas.microsoft.com/office/drawing/2014/main" val="2891885012"/>
                  </a:ext>
                </a:extLst>
              </a:tr>
              <a:tr h="1101985">
                <a:tc>
                  <a:txBody>
                    <a:bodyPr/>
                    <a:lstStyle/>
                    <a:p>
                      <a:pPr algn="ctr" fontAlgn="b"/>
                      <a:r>
                        <a:rPr lang="en-GB" sz="1200" b="1" i="0" u="none" strike="noStrike" dirty="0">
                          <a:solidFill>
                            <a:srgbClr val="000000"/>
                          </a:solidFill>
                          <a:effectLst/>
                          <a:latin typeface="Arial" panose="020B0604020202020204" pitchFamily="34" charset="0"/>
                          <a:cs typeface="Arial" panose="020B0604020202020204" pitchFamily="34" charset="0"/>
                        </a:rPr>
                        <a:t>Improve Satisfaction Among Victims – with a particular focus on victims of domestic abuse</a:t>
                      </a: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Satisfaction** Amongst Victims of Domestic Abuse</a:t>
                      </a:r>
                    </a:p>
                  </a:txBody>
                  <a:tcPr marL="6350" marR="6350" marT="6350" marB="0" anchor="ctr">
                    <a:solidFill>
                      <a:schemeClr val="tx2">
                        <a:lumMod val="20000"/>
                        <a:lumOff val="8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87%</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79%</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90%</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8pp Increase</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3pp Decrease</a:t>
                      </a:r>
                    </a:p>
                  </a:txBody>
                  <a:tcPr marL="6350" marR="6350" marT="6350" marB="0" anchor="ctr"/>
                </a:tc>
                <a:extLst>
                  <a:ext uri="{0D108BD9-81ED-4DB2-BD59-A6C34878D82A}">
                    <a16:rowId xmlns:a16="http://schemas.microsoft.com/office/drawing/2014/main" val="2498550818"/>
                  </a:ext>
                </a:extLst>
              </a:tr>
              <a:tr h="1107632">
                <a:tc gridSpan="7">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chemeClr val="tx1"/>
                          </a:solidFill>
                          <a:effectLst/>
                          <a:latin typeface="Arial" panose="020B0604020202020204" pitchFamily="34" charset="0"/>
                          <a:cs typeface="Arial" panose="020B0604020202020204" pitchFamily="34" charset="0"/>
                        </a:rPr>
                        <a:t>Supplementary Comment</a:t>
                      </a:r>
                    </a:p>
                    <a:p>
                      <a:pPr marL="0" marR="0" lvl="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chemeClr val="tx1"/>
                        </a:solidFill>
                        <a:effectLst/>
                        <a:latin typeface="Arial" panose="020B0604020202020204" pitchFamily="34" charset="0"/>
                        <a:cs typeface="Arial" panose="020B0604020202020204" pitchFamily="34" charset="0"/>
                      </a:endParaRPr>
                    </a:p>
                    <a:p>
                      <a:pPr fontAlgn="b">
                        <a:spcBef>
                          <a:spcPts val="0"/>
                        </a:spcBef>
                        <a:spcAft>
                          <a:spcPts val="0"/>
                        </a:spcAft>
                      </a:pPr>
                      <a:r>
                        <a:rPr lang="en-GB" sz="1200" kern="1200" dirty="0">
                          <a:solidFill>
                            <a:schemeClr val="tx1"/>
                          </a:solidFill>
                          <a:effectLst/>
                          <a:latin typeface="Arial" panose="020B0604020202020204" pitchFamily="34" charset="0"/>
                          <a:ea typeface="+mn-ea"/>
                          <a:cs typeface="Arial" panose="020B0604020202020204" pitchFamily="34" charset="0"/>
                        </a:rPr>
                        <a:t>Suffolk has seen a decrease of 3pp in victim satisfaction rates when compared against the previous 12-months and an increase of 8pp when compared to the 2019 baseline.</a:t>
                      </a:r>
                    </a:p>
                    <a:p>
                      <a:pPr fontAlgn="b">
                        <a:spcBef>
                          <a:spcPts val="0"/>
                        </a:spcBef>
                        <a:spcAft>
                          <a:spcPts val="0"/>
                        </a:spcAft>
                      </a:pPr>
                      <a:endParaRPr lang="en-GB" sz="1200" kern="1200" dirty="0">
                        <a:solidFill>
                          <a:schemeClr val="tx1"/>
                        </a:solidFill>
                        <a:effectLst/>
                        <a:latin typeface="Arial" panose="020B0604020202020204" pitchFamily="34" charset="0"/>
                        <a:ea typeface="+mn-ea"/>
                        <a:cs typeface="Arial" panose="020B0604020202020204" pitchFamily="34" charset="0"/>
                      </a:endParaRPr>
                    </a:p>
                    <a:p>
                      <a:pPr fontAlgn="b">
                        <a:spcBef>
                          <a:spcPts val="0"/>
                        </a:spcBef>
                        <a:spcAft>
                          <a:spcPts val="0"/>
                        </a:spcAft>
                      </a:pPr>
                      <a:r>
                        <a:rPr lang="en-GB" sz="1200" b="0" i="0" u="none" strike="noStrike" dirty="0">
                          <a:solidFill>
                            <a:schemeClr val="tx1"/>
                          </a:solidFill>
                          <a:effectLst/>
                          <a:latin typeface="Arial" panose="020B0604020202020204" pitchFamily="34" charset="0"/>
                          <a:cs typeface="Arial" panose="020B0604020202020204" pitchFamily="34" charset="0"/>
                        </a:rPr>
                        <a:t>The Supporting Victims Subgroup </a:t>
                      </a:r>
                      <a:r>
                        <a:rPr lang="en-GB" sz="1200" dirty="0">
                          <a:latin typeface="Arial" panose="020B0604020202020204" pitchFamily="34" charset="0"/>
                          <a:cs typeface="Arial" panose="020B0604020202020204" pitchFamily="34" charset="0"/>
                        </a:rPr>
                        <a:t>oversees the delivery of the Victims’ Code and ensures that victims,</a:t>
                      </a:r>
                      <a:r>
                        <a:rPr lang="en-GB" sz="1200" b="0" i="0" u="none" strike="noStrike" dirty="0">
                          <a:solidFill>
                            <a:schemeClr val="tx1"/>
                          </a:solidFill>
                          <a:effectLst/>
                          <a:latin typeface="Arial" panose="020B0604020202020204" pitchFamily="34" charset="0"/>
                          <a:cs typeface="Arial" panose="020B0604020202020204" pitchFamily="34" charset="0"/>
                        </a:rPr>
                        <a:t> including those suffering domestic abuse,</a:t>
                      </a:r>
                      <a:r>
                        <a:rPr lang="en-GB" sz="1200" dirty="0">
                          <a:latin typeface="Arial" panose="020B0604020202020204" pitchFamily="34" charset="0"/>
                          <a:cs typeface="Arial" panose="020B0604020202020204" pitchFamily="34" charset="0"/>
                        </a:rPr>
                        <a:t> are supported through the criminal justice process from first point of contact, ensuring their needs are met and that they receive a consistent, good quality service. </a:t>
                      </a:r>
                      <a:endParaRPr lang="en-GB" sz="1200" b="0" i="0" u="none" strike="noStrike" dirty="0">
                        <a:solidFill>
                          <a:schemeClr val="tx1"/>
                        </a:solidFill>
                        <a:effectLst/>
                        <a:latin typeface="Arial" panose="020B0604020202020204" pitchFamily="34" charset="0"/>
                        <a:cs typeface="Arial" panose="020B0604020202020204" pitchFamily="34" charset="0"/>
                      </a:endParaRPr>
                    </a:p>
                    <a:p>
                      <a:pPr fontAlgn="b">
                        <a:spcBef>
                          <a:spcPts val="0"/>
                        </a:spcBef>
                        <a:spcAft>
                          <a:spcPts val="0"/>
                        </a:spcAft>
                      </a:pPr>
                      <a:endParaRPr lang="en-GB" sz="1200" b="0" i="0" u="none" strike="noStrike" dirty="0">
                        <a:solidFill>
                          <a:schemeClr val="tx1"/>
                        </a:solidFill>
                        <a:effectLst/>
                        <a:latin typeface="Arial" panose="020B0604020202020204" pitchFamily="34" charset="0"/>
                        <a:cs typeface="Arial" panose="020B0604020202020204" pitchFamily="34" charset="0"/>
                      </a:endParaRPr>
                    </a:p>
                    <a:p>
                      <a:pPr fontAlgn="b">
                        <a:spcBef>
                          <a:spcPts val="0"/>
                        </a:spcBef>
                        <a:spcAft>
                          <a:spcPts val="0"/>
                        </a:spcAft>
                      </a:pPr>
                      <a:r>
                        <a:rPr lang="en-GB" sz="1200" b="0" i="0" u="none" strike="noStrike" dirty="0">
                          <a:solidFill>
                            <a:schemeClr val="tx1"/>
                          </a:solidFill>
                          <a:effectLst/>
                          <a:latin typeface="Arial" panose="020B0604020202020204" pitchFamily="34" charset="0"/>
                          <a:cs typeface="Arial" panose="020B0604020202020204" pitchFamily="34" charset="0"/>
                        </a:rPr>
                        <a:t>The Constabulary's Multi Agency Safeguarding Hub oversees risk reduction strategies for victims alongside targeted interventions to address offending behaviour outside of the normal investigative process. </a:t>
                      </a:r>
                    </a:p>
                  </a:txBody>
                  <a:tcPr marL="180000" marR="180000" marT="36000" marB="180000" anchor="ctr">
                    <a:noFill/>
                  </a:tcP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chemeClr val="tx2">
                        <a:lumMod val="20000"/>
                        <a:lumOff val="80000"/>
                      </a:schemeClr>
                    </a:solidFill>
                  </a:tcP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3639299107"/>
                  </a:ext>
                </a:extLst>
              </a:tr>
            </a:tbl>
          </a:graphicData>
        </a:graphic>
      </p:graphicFrame>
      <p:sp>
        <p:nvSpPr>
          <p:cNvPr id="5" name="Rectangle 4">
            <a:extLst>
              <a:ext uri="{FF2B5EF4-FFF2-40B4-BE49-F238E27FC236}">
                <a16:creationId xmlns:a16="http://schemas.microsoft.com/office/drawing/2014/main" id="{04572298-C649-38DA-48D9-95C005EF2DD1}"/>
              </a:ext>
            </a:extLst>
          </p:cNvPr>
          <p:cNvSpPr/>
          <p:nvPr/>
        </p:nvSpPr>
        <p:spPr>
          <a:xfrm>
            <a:off x="623831" y="136525"/>
            <a:ext cx="11016346" cy="5415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solidFill>
                  <a:schemeClr val="tx2">
                    <a:lumMod val="75000"/>
                  </a:schemeClr>
                </a:solidFill>
                <a:latin typeface="Arial" panose="020B0604020202020204" pitchFamily="34" charset="0"/>
                <a:cs typeface="Arial" panose="020B0604020202020204" pitchFamily="34" charset="0"/>
              </a:rPr>
              <a:t>Suffolk Constabulary: Summary of National Crime and Policing Measures (See Appendix for breakdown of crime groupings)</a:t>
            </a:r>
          </a:p>
        </p:txBody>
      </p:sp>
    </p:spTree>
    <p:extLst>
      <p:ext uri="{BB962C8B-B14F-4D97-AF65-F5344CB8AC3E}">
        <p14:creationId xmlns:p14="http://schemas.microsoft.com/office/powerpoint/2010/main" val="3613021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9E88886-644B-7B92-ADC0-DFF657A235FB}"/>
              </a:ext>
            </a:extLst>
          </p:cNvPr>
          <p:cNvSpPr/>
          <p:nvPr/>
        </p:nvSpPr>
        <p:spPr>
          <a:xfrm>
            <a:off x="0" y="330765"/>
            <a:ext cx="12192000" cy="15408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dirty="0">
              <a:solidFill>
                <a:schemeClr val="tx1"/>
              </a:solidFill>
            </a:endParaRPr>
          </a:p>
        </p:txBody>
      </p:sp>
      <p:sp>
        <p:nvSpPr>
          <p:cNvPr id="10" name="Rectangle 9">
            <a:extLst>
              <a:ext uri="{FF2B5EF4-FFF2-40B4-BE49-F238E27FC236}">
                <a16:creationId xmlns:a16="http://schemas.microsoft.com/office/drawing/2014/main" id="{B2F19056-5C70-85C9-CFB5-228304F097EF}"/>
              </a:ext>
            </a:extLst>
          </p:cNvPr>
          <p:cNvSpPr/>
          <p:nvPr/>
        </p:nvSpPr>
        <p:spPr>
          <a:xfrm>
            <a:off x="0" y="0"/>
            <a:ext cx="12192000" cy="6858000"/>
          </a:xfrm>
          <a:prstGeom prst="rect">
            <a:avLst/>
          </a:prstGeom>
          <a:noFill/>
          <a:ln w="57150">
            <a:solidFill>
              <a:srgbClr val="7F00A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9" name="Table 10">
            <a:extLst>
              <a:ext uri="{FF2B5EF4-FFF2-40B4-BE49-F238E27FC236}">
                <a16:creationId xmlns:a16="http://schemas.microsoft.com/office/drawing/2014/main" id="{0265E98B-AFA1-D521-B42B-F7A1CC487B1D}"/>
              </a:ext>
            </a:extLst>
          </p:cNvPr>
          <p:cNvGraphicFramePr>
            <a:graphicFrameLocks noGrp="1"/>
          </p:cNvGraphicFramePr>
          <p:nvPr/>
        </p:nvGraphicFramePr>
        <p:xfrm>
          <a:off x="0" y="6581000"/>
          <a:ext cx="12192000" cy="2770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306143098"/>
                    </a:ext>
                  </a:extLst>
                </a:gridCol>
                <a:gridCol w="4064000">
                  <a:extLst>
                    <a:ext uri="{9D8B030D-6E8A-4147-A177-3AD203B41FA5}">
                      <a16:colId xmlns:a16="http://schemas.microsoft.com/office/drawing/2014/main" val="1079874301"/>
                    </a:ext>
                  </a:extLst>
                </a:gridCol>
                <a:gridCol w="4064000">
                  <a:extLst>
                    <a:ext uri="{9D8B030D-6E8A-4147-A177-3AD203B41FA5}">
                      <a16:colId xmlns:a16="http://schemas.microsoft.com/office/drawing/2014/main" val="2908949571"/>
                    </a:ext>
                  </a:extLst>
                </a:gridCol>
              </a:tblGrid>
              <a:tr h="277000">
                <a:tc>
                  <a:txBody>
                    <a:bodyPr/>
                    <a:lstStyle/>
                    <a:p>
                      <a:pPr algn="l"/>
                      <a:r>
                        <a:rPr lang="en-GB" sz="1100" dirty="0">
                          <a:solidFill>
                            <a:schemeClr val="bg1"/>
                          </a:solidFill>
                        </a:rPr>
                        <a:t>Analytics &amp; Insight – Performance Analysis and Research Team</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ctr"/>
                      <a:r>
                        <a:rPr lang="en-GB" sz="1100" dirty="0">
                          <a:solidFill>
                            <a:schemeClr val="bg1"/>
                          </a:solidFill>
                        </a:rPr>
                        <a:t>OFFICIAL</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extLst>
                  <a:ext uri="{0D108BD9-81ED-4DB2-BD59-A6C34878D82A}">
                    <a16:rowId xmlns:a16="http://schemas.microsoft.com/office/drawing/2014/main" val="3647565935"/>
                  </a:ext>
                </a:extLst>
              </a:tr>
            </a:tbl>
          </a:graphicData>
        </a:graphic>
      </p:graphicFrame>
      <p:sp>
        <p:nvSpPr>
          <p:cNvPr id="3" name="Slide Number Placeholder 2">
            <a:extLst>
              <a:ext uri="{FF2B5EF4-FFF2-40B4-BE49-F238E27FC236}">
                <a16:creationId xmlns:a16="http://schemas.microsoft.com/office/drawing/2014/main" id="{DC1F1294-BE02-51C5-32C2-1628C1C18989}"/>
              </a:ext>
            </a:extLst>
          </p:cNvPr>
          <p:cNvSpPr>
            <a:spLocks noGrp="1"/>
          </p:cNvSpPr>
          <p:nvPr>
            <p:ph type="sldNum" sz="quarter" idx="12"/>
          </p:nvPr>
        </p:nvSpPr>
        <p:spPr>
          <a:xfrm>
            <a:off x="9448800" y="6543250"/>
            <a:ext cx="2743200" cy="365125"/>
          </a:xfrm>
        </p:spPr>
        <p:txBody>
          <a:bodyPr/>
          <a:lstStyle/>
          <a:p>
            <a:r>
              <a:rPr lang="en-GB" sz="1100" b="1" dirty="0">
                <a:solidFill>
                  <a:schemeClr val="bg1"/>
                </a:solidFill>
              </a:rPr>
              <a:t>Slide </a:t>
            </a:r>
            <a:fld id="{69CF39C2-00A8-4D55-B76F-8C932CB2C0C8}" type="slidenum">
              <a:rPr lang="en-GB" sz="1100" b="1" smtClean="0">
                <a:solidFill>
                  <a:schemeClr val="bg1"/>
                </a:solidFill>
              </a:rPr>
              <a:t>8</a:t>
            </a:fld>
            <a:endParaRPr lang="en-GB" sz="1100" b="1" dirty="0">
              <a:solidFill>
                <a:schemeClr val="bg1"/>
              </a:solidFill>
            </a:endParaRPr>
          </a:p>
        </p:txBody>
      </p:sp>
      <p:sp>
        <p:nvSpPr>
          <p:cNvPr id="2" name="Rectangle 1">
            <a:extLst>
              <a:ext uri="{FF2B5EF4-FFF2-40B4-BE49-F238E27FC236}">
                <a16:creationId xmlns:a16="http://schemas.microsoft.com/office/drawing/2014/main" id="{FDD27327-5CA2-4150-F768-BBE0C4BC24A3}"/>
              </a:ext>
            </a:extLst>
          </p:cNvPr>
          <p:cNvSpPr/>
          <p:nvPr/>
        </p:nvSpPr>
        <p:spPr>
          <a:xfrm>
            <a:off x="535709" y="170505"/>
            <a:ext cx="8064896"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solidFill>
                  <a:schemeClr val="tx2">
                    <a:lumMod val="75000"/>
                  </a:schemeClr>
                </a:solidFill>
                <a:latin typeface="Arial" panose="020B0604020202020204" pitchFamily="34" charset="0"/>
                <a:cs typeface="Arial" panose="020B0604020202020204" pitchFamily="34" charset="0"/>
              </a:rPr>
              <a:t>Appendix</a:t>
            </a:r>
          </a:p>
        </p:txBody>
      </p:sp>
      <p:sp>
        <p:nvSpPr>
          <p:cNvPr id="5" name="TextBox 4">
            <a:extLst>
              <a:ext uri="{FF2B5EF4-FFF2-40B4-BE49-F238E27FC236}">
                <a16:creationId xmlns:a16="http://schemas.microsoft.com/office/drawing/2014/main" id="{9498EEE0-D17F-35DD-9A14-B493E0DD9C61}"/>
              </a:ext>
            </a:extLst>
          </p:cNvPr>
          <p:cNvSpPr txBox="1"/>
          <p:nvPr/>
        </p:nvSpPr>
        <p:spPr>
          <a:xfrm>
            <a:off x="478892" y="779102"/>
            <a:ext cx="11306224" cy="5747727"/>
          </a:xfrm>
          <a:prstGeom prst="rect">
            <a:avLst/>
          </a:prstGeom>
          <a:noFill/>
        </p:spPr>
        <p:txBody>
          <a:bodyPr wrap="square" rtlCol="0">
            <a:spAutoFit/>
          </a:bodyPr>
          <a:lstStyle/>
          <a:p>
            <a:r>
              <a:rPr lang="en-GB" sz="1050" b="1" u="sng" dirty="0">
                <a:latin typeface="Arial" panose="020B0604020202020204" pitchFamily="34" charset="0"/>
                <a:cs typeface="Arial" panose="020B0604020202020204" pitchFamily="34" charset="0"/>
              </a:rPr>
              <a:t>Homicide</a:t>
            </a:r>
            <a:r>
              <a:rPr lang="en-GB" sz="1050" dirty="0">
                <a:latin typeface="Arial" panose="020B0604020202020204" pitchFamily="34" charset="0"/>
                <a:cs typeface="Arial" panose="020B0604020202020204" pitchFamily="34" charset="0"/>
              </a:rPr>
              <a:t> consists of the following offence types: Murder, Manslaughter (including corporate) and Infanticide.</a:t>
            </a:r>
          </a:p>
          <a:p>
            <a:endParaRPr lang="en-GB" sz="1050" dirty="0">
              <a:latin typeface="Arial" panose="020B0604020202020204" pitchFamily="34" charset="0"/>
              <a:cs typeface="Arial" panose="020B0604020202020204" pitchFamily="34" charset="0"/>
            </a:endParaRPr>
          </a:p>
          <a:p>
            <a:r>
              <a:rPr lang="en-GB" sz="1050" dirty="0">
                <a:latin typeface="Arial" panose="020B0604020202020204" pitchFamily="34" charset="0"/>
                <a:cs typeface="Arial" panose="020B0604020202020204" pitchFamily="34" charset="0"/>
              </a:rPr>
              <a:t>Following the release of further clarification around the National Crime and Policing Measures (NCPM), the crime category of 'violence with injury' has been used as a measure of serious violence. This differs to the figures released in the previous Specified Information Order and all baselines have been adjusted to reflect that.</a:t>
            </a:r>
          </a:p>
          <a:p>
            <a:br>
              <a:rPr lang="en-GB" sz="1050" dirty="0">
                <a:latin typeface="Arial" panose="020B0604020202020204" pitchFamily="34" charset="0"/>
                <a:cs typeface="Arial" panose="020B0604020202020204" pitchFamily="34" charset="0"/>
              </a:rPr>
            </a:br>
            <a:r>
              <a:rPr lang="en-GB" sz="1050" b="1" i="0" u="sng" dirty="0">
                <a:solidFill>
                  <a:srgbClr val="242424"/>
                </a:solidFill>
                <a:effectLst/>
                <a:latin typeface="Arial" panose="020B0604020202020204" pitchFamily="34" charset="0"/>
                <a:cs typeface="Arial" panose="020B0604020202020204" pitchFamily="34" charset="0"/>
              </a:rPr>
              <a:t>Violence with injury </a:t>
            </a:r>
            <a:r>
              <a:rPr lang="en-GB" sz="1050" b="1" i="0" dirty="0">
                <a:solidFill>
                  <a:srgbClr val="242424"/>
                </a:solidFill>
                <a:effectLst/>
                <a:latin typeface="Arial" panose="020B0604020202020204" pitchFamily="34" charset="0"/>
                <a:cs typeface="Arial" panose="020B0604020202020204" pitchFamily="34" charset="0"/>
              </a:rPr>
              <a:t> </a:t>
            </a:r>
            <a:r>
              <a:rPr lang="en-GB" sz="1050" b="0" i="0" dirty="0">
                <a:solidFill>
                  <a:srgbClr val="242424"/>
                </a:solidFill>
                <a:effectLst/>
                <a:latin typeface="Arial" panose="020B0604020202020204" pitchFamily="34" charset="0"/>
                <a:cs typeface="Arial" panose="020B0604020202020204" pitchFamily="34" charset="0"/>
              </a:rPr>
              <a:t>consists of the following offences:</a:t>
            </a:r>
          </a:p>
          <a:p>
            <a:pPr algn="l"/>
            <a:endParaRPr lang="en-GB" sz="1050" dirty="0">
              <a:latin typeface="Arial" panose="020B0604020202020204" pitchFamily="34" charset="0"/>
              <a:cs typeface="Arial" panose="020B0604020202020204" pitchFamily="34" charset="0"/>
            </a:endParaRPr>
          </a:p>
          <a:p>
            <a:r>
              <a:rPr lang="en-GB" sz="1050" dirty="0">
                <a:latin typeface="Arial" panose="020B0604020202020204" pitchFamily="34" charset="0"/>
                <a:cs typeface="Arial" panose="020B0604020202020204" pitchFamily="34" charset="0"/>
              </a:rPr>
              <a:t>Assault with injury</a:t>
            </a:r>
          </a:p>
          <a:p>
            <a:r>
              <a:rPr lang="en-GB" sz="1050" dirty="0">
                <a:latin typeface="Arial" panose="020B0604020202020204" pitchFamily="34" charset="0"/>
                <a:cs typeface="Arial" panose="020B0604020202020204" pitchFamily="34" charset="0"/>
              </a:rPr>
              <a:t>Assault with Injury on a Constable</a:t>
            </a:r>
          </a:p>
          <a:p>
            <a:r>
              <a:rPr lang="en-GB" sz="1050" dirty="0">
                <a:latin typeface="Arial" panose="020B0604020202020204" pitchFamily="34" charset="0"/>
                <a:cs typeface="Arial" panose="020B0604020202020204" pitchFamily="34" charset="0"/>
              </a:rPr>
              <a:t>Assault with Injury On An Emergency Worker (Other Than A Constable)</a:t>
            </a:r>
          </a:p>
          <a:p>
            <a:r>
              <a:rPr lang="en-GB" sz="1050" dirty="0">
                <a:latin typeface="Arial" panose="020B0604020202020204" pitchFamily="34" charset="0"/>
                <a:cs typeface="Arial" panose="020B0604020202020204" pitchFamily="34" charset="0"/>
              </a:rPr>
              <a:t>Assault with intent to cause serious harm</a:t>
            </a:r>
          </a:p>
          <a:p>
            <a:r>
              <a:rPr lang="en-GB" sz="1050" dirty="0">
                <a:latin typeface="Arial" panose="020B0604020202020204" pitchFamily="34" charset="0"/>
                <a:cs typeface="Arial" panose="020B0604020202020204" pitchFamily="34" charset="0"/>
              </a:rPr>
              <a:t>Attempted Murder</a:t>
            </a:r>
          </a:p>
          <a:p>
            <a:r>
              <a:rPr lang="en-GB" sz="1050" dirty="0">
                <a:latin typeface="Arial" panose="020B0604020202020204" pitchFamily="34" charset="0"/>
                <a:cs typeface="Arial" panose="020B0604020202020204" pitchFamily="34" charset="0"/>
              </a:rPr>
              <a:t>Cause or Allow Death or Serious Physical Harm to Child or Vulnerable Person </a:t>
            </a:r>
          </a:p>
          <a:p>
            <a:r>
              <a:rPr lang="en-GB" sz="1050" dirty="0">
                <a:latin typeface="Arial" panose="020B0604020202020204" pitchFamily="34" charset="0"/>
                <a:cs typeface="Arial" panose="020B0604020202020204" pitchFamily="34" charset="0"/>
              </a:rPr>
              <a:t>Causing Death by Careless Driving under influence of drink or drugs </a:t>
            </a:r>
          </a:p>
          <a:p>
            <a:r>
              <a:rPr lang="en-GB" sz="1050" dirty="0">
                <a:latin typeface="Arial" panose="020B0604020202020204" pitchFamily="34" charset="0"/>
                <a:cs typeface="Arial" panose="020B0604020202020204" pitchFamily="34" charset="0"/>
              </a:rPr>
              <a:t>Causing Death by careless or inconsiderate driving </a:t>
            </a:r>
          </a:p>
          <a:p>
            <a:r>
              <a:rPr lang="en-GB" sz="1050" dirty="0">
                <a:latin typeface="Arial" panose="020B0604020202020204" pitchFamily="34" charset="0"/>
                <a:cs typeface="Arial" panose="020B0604020202020204" pitchFamily="34" charset="0"/>
              </a:rPr>
              <a:t>Causing Death or Serious Injury by Dangerous Driving </a:t>
            </a:r>
          </a:p>
          <a:p>
            <a:r>
              <a:rPr lang="en-GB" sz="1050" dirty="0">
                <a:latin typeface="Arial" panose="020B0604020202020204" pitchFamily="34" charset="0"/>
                <a:cs typeface="Arial" panose="020B0604020202020204" pitchFamily="34" charset="0"/>
              </a:rPr>
              <a:t>Endangering Life</a:t>
            </a:r>
          </a:p>
          <a:p>
            <a:r>
              <a:rPr lang="en-GB" sz="1050" dirty="0">
                <a:latin typeface="Arial" panose="020B0604020202020204" pitchFamily="34" charset="0"/>
                <a:cs typeface="Arial" panose="020B0604020202020204" pitchFamily="34" charset="0"/>
              </a:rPr>
              <a:t>Intentional Destruction of a Viable Unborn Child</a:t>
            </a:r>
          </a:p>
          <a:p>
            <a:r>
              <a:rPr lang="en-GB" sz="1050" dirty="0">
                <a:latin typeface="Arial" panose="020B0604020202020204" pitchFamily="34" charset="0"/>
                <a:cs typeface="Arial" panose="020B0604020202020204" pitchFamily="34" charset="0"/>
              </a:rPr>
              <a:t>Racially or Religiously Aggravated Assault with Injury</a:t>
            </a:r>
          </a:p>
          <a:p>
            <a:endParaRPr lang="en-GB" sz="1050" b="0" i="0" dirty="0">
              <a:solidFill>
                <a:srgbClr val="242424"/>
              </a:solidFill>
              <a:effectLst/>
              <a:latin typeface="Arial" panose="020B0604020202020204" pitchFamily="34" charset="0"/>
              <a:cs typeface="Arial" panose="020B0604020202020204" pitchFamily="34" charset="0"/>
            </a:endParaRPr>
          </a:p>
          <a:p>
            <a:r>
              <a:rPr lang="en-GB" sz="1050" b="0" i="0" dirty="0">
                <a:solidFill>
                  <a:srgbClr val="242424"/>
                </a:solidFill>
                <a:effectLst/>
                <a:latin typeface="Arial" panose="020B0604020202020204" pitchFamily="34" charset="0"/>
                <a:cs typeface="Arial" panose="020B0604020202020204" pitchFamily="34" charset="0"/>
              </a:rPr>
              <a:t>A further focus on Actual Bodily Harm (ABH) and Grievous Bodily Harm (GBH) shows key trends in more detail.</a:t>
            </a:r>
          </a:p>
          <a:p>
            <a:endParaRPr lang="en-GB" sz="1050" dirty="0">
              <a:latin typeface="Arial" panose="020B0604020202020204" pitchFamily="34" charset="0"/>
              <a:cs typeface="Arial" panose="020B0604020202020204" pitchFamily="34" charset="0"/>
            </a:endParaRPr>
          </a:p>
          <a:p>
            <a:r>
              <a:rPr lang="en-GB" sz="1050" b="1" u="sng" dirty="0">
                <a:latin typeface="Arial" panose="020B0604020202020204" pitchFamily="34" charset="0"/>
                <a:cs typeface="Arial" panose="020B0604020202020204" pitchFamily="34" charset="0"/>
              </a:rPr>
              <a:t>Neighbourhood crime</a:t>
            </a:r>
            <a:r>
              <a:rPr lang="en-GB" sz="1050" b="1" dirty="0">
                <a:latin typeface="Arial" panose="020B0604020202020204" pitchFamily="34" charset="0"/>
                <a:cs typeface="Arial" panose="020B0604020202020204" pitchFamily="34" charset="0"/>
              </a:rPr>
              <a:t> </a:t>
            </a:r>
            <a:r>
              <a:rPr lang="en-GB" sz="1050" dirty="0">
                <a:latin typeface="Arial" panose="020B0604020202020204" pitchFamily="34" charset="0"/>
                <a:cs typeface="Arial" panose="020B0604020202020204" pitchFamily="34" charset="0"/>
              </a:rPr>
              <a:t>consists of the following offences: Residential Burglary (dwelling and non-dwelling), Vehicle Crime (theft of, theft from and interference with a vehicle, aggravated vehicle taking), Robbery, Theft from person.</a:t>
            </a:r>
          </a:p>
          <a:p>
            <a:endParaRPr lang="en-GB" sz="1050" dirty="0">
              <a:latin typeface="Arial" panose="020B0604020202020204" pitchFamily="34" charset="0"/>
              <a:cs typeface="Arial" panose="020B0604020202020204" pitchFamily="34" charset="0"/>
            </a:endParaRPr>
          </a:p>
          <a:p>
            <a:r>
              <a:rPr lang="en-GB" sz="1050" b="1" u="sng" dirty="0">
                <a:latin typeface="Arial" panose="020B0604020202020204" pitchFamily="34" charset="0"/>
                <a:cs typeface="Arial" panose="020B0604020202020204" pitchFamily="34" charset="0"/>
              </a:rPr>
              <a:t>Drug trafficking</a:t>
            </a:r>
            <a:r>
              <a:rPr lang="en-GB" sz="1050" b="1" dirty="0">
                <a:latin typeface="Arial" panose="020B0604020202020204" pitchFamily="34" charset="0"/>
                <a:cs typeface="Arial" panose="020B0604020202020204" pitchFamily="34" charset="0"/>
              </a:rPr>
              <a:t> </a:t>
            </a:r>
            <a:r>
              <a:rPr lang="en-GB" sz="1050" dirty="0">
                <a:latin typeface="Arial" panose="020B0604020202020204" pitchFamily="34" charset="0"/>
                <a:cs typeface="Arial" panose="020B0604020202020204" pitchFamily="34" charset="0"/>
              </a:rPr>
              <a:t>crime consists of offences that relate to the supply of drugs as opposed to the possession of drugs. </a:t>
            </a:r>
          </a:p>
          <a:p>
            <a:endParaRPr lang="en-GB" sz="1050" dirty="0">
              <a:latin typeface="Arial" panose="020B0604020202020204" pitchFamily="34" charset="0"/>
              <a:cs typeface="Arial" panose="020B0604020202020204" pitchFamily="34" charset="0"/>
            </a:endParaRPr>
          </a:p>
          <a:p>
            <a:r>
              <a:rPr lang="en-GB" sz="1050" b="1" u="sng" dirty="0">
                <a:latin typeface="Arial" panose="020B0604020202020204" pitchFamily="34" charset="0"/>
                <a:cs typeface="Arial" panose="020B0604020202020204" pitchFamily="34" charset="0"/>
              </a:rPr>
              <a:t>Satisfaction</a:t>
            </a:r>
            <a:r>
              <a:rPr lang="en-GB" sz="1050" dirty="0">
                <a:latin typeface="Arial" panose="020B0604020202020204" pitchFamily="34" charset="0"/>
                <a:cs typeface="Arial" panose="020B0604020202020204" pitchFamily="34" charset="0"/>
              </a:rPr>
              <a:t> is calculated using responses that indicate the victim was either ‘Completely Satisfied’, ‘Very Satisfied’ or ‘Fairly Satisfied’.</a:t>
            </a:r>
          </a:p>
          <a:p>
            <a:endParaRPr lang="en-GB" sz="1050" dirty="0">
              <a:latin typeface="Arial" panose="020B0604020202020204" pitchFamily="34" charset="0"/>
              <a:cs typeface="Arial" panose="020B0604020202020204" pitchFamily="34" charset="0"/>
            </a:endParaRPr>
          </a:p>
          <a:p>
            <a:r>
              <a:rPr lang="en-GB" sz="1050" b="1" u="sng" dirty="0">
                <a:latin typeface="Arial" panose="020B0604020202020204" pitchFamily="34" charset="0"/>
                <a:cs typeface="Arial" panose="020B0604020202020204" pitchFamily="34" charset="0"/>
              </a:rPr>
              <a:t>NOTE ON CRIME RECORDING STANDARDS –</a:t>
            </a:r>
          </a:p>
          <a:p>
            <a:endParaRPr lang="en-GB" sz="1050" b="1" u="sng" dirty="0">
              <a:latin typeface="Arial" panose="020B0604020202020204" pitchFamily="34" charset="0"/>
              <a:cs typeface="Arial" panose="020B0604020202020204" pitchFamily="34" charset="0"/>
            </a:endParaRPr>
          </a:p>
          <a:p>
            <a:pPr lvl="0"/>
            <a:r>
              <a:rPr lang="en-GB" sz="1050" dirty="0">
                <a:effectLst/>
                <a:latin typeface="Arial" panose="020B0604020202020204" pitchFamily="34" charset="0"/>
                <a:ea typeface="Times New Roman" panose="02020603050405020304" pitchFamily="18" charset="0"/>
                <a:cs typeface="Arial" panose="020B0604020202020204" pitchFamily="34" charset="0"/>
              </a:rPr>
              <a:t>The Home Office sets the comprehensive guidance rules around the reporting standards on crime for the police. </a:t>
            </a:r>
          </a:p>
          <a:p>
            <a:r>
              <a:rPr lang="en-GB" sz="1050" dirty="0">
                <a:effectLst/>
                <a:latin typeface="Arial" panose="020B0604020202020204" pitchFamily="34" charset="0"/>
                <a:ea typeface="Times New Roman" panose="02020603050405020304" pitchFamily="18" charset="0"/>
                <a:cs typeface="Arial" panose="020B0604020202020204" pitchFamily="34" charset="0"/>
              </a:rPr>
              <a:t> </a:t>
            </a:r>
          </a:p>
          <a:p>
            <a:r>
              <a:rPr lang="en-GB" sz="1050" dirty="0">
                <a:effectLst/>
                <a:latin typeface="Arial" panose="020B0604020202020204" pitchFamily="34" charset="0"/>
                <a:ea typeface="Times New Roman" panose="02020603050405020304" pitchFamily="18" charset="0"/>
                <a:cs typeface="Arial" panose="020B0604020202020204" pitchFamily="34" charset="0"/>
              </a:rPr>
              <a:t>You can find out more about the standards of crime recording here; </a:t>
            </a:r>
            <a:r>
              <a:rPr lang="en-GB" sz="1050" u="sng" dirty="0">
                <a:solidFill>
                  <a:srgbClr val="0563C1"/>
                </a:solidFill>
                <a:effectLst/>
                <a:latin typeface="Arial" panose="020B0604020202020204" pitchFamily="34" charset="0"/>
                <a:ea typeface="Times New Roman" panose="02020603050405020304" pitchFamily="18" charset="0"/>
                <a:cs typeface="Arial" panose="020B0604020202020204" pitchFamily="34" charset="0"/>
                <a:hlinkClick r:id="rId2"/>
              </a:rPr>
              <a:t>https://www.gov.uk/government/publications/counting-rules-for-recorded-crime</a:t>
            </a:r>
            <a:endParaRPr lang="en-GB" sz="1050" dirty="0">
              <a:effectLst/>
              <a:latin typeface="Arial" panose="020B0604020202020204" pitchFamily="34" charset="0"/>
              <a:ea typeface="Times New Roman" panose="02020603050405020304" pitchFamily="18" charset="0"/>
              <a:cs typeface="Arial" panose="020B0604020202020204" pitchFamily="34" charset="0"/>
            </a:endParaRPr>
          </a:p>
          <a:p>
            <a:r>
              <a:rPr lang="en-GB" sz="1050" dirty="0">
                <a:latin typeface="Arial" panose="020B0604020202020204" pitchFamily="34" charset="0"/>
                <a:ea typeface="Times New Roman" panose="02020603050405020304" pitchFamily="18" charset="0"/>
                <a:cs typeface="Arial" panose="020B0604020202020204" pitchFamily="34" charset="0"/>
              </a:rPr>
              <a:t>T</a:t>
            </a:r>
            <a:r>
              <a:rPr lang="en-GB" sz="1050" dirty="0">
                <a:effectLst/>
                <a:latin typeface="Arial" panose="020B0604020202020204" pitchFamily="34" charset="0"/>
                <a:ea typeface="Times New Roman" panose="02020603050405020304" pitchFamily="18" charset="0"/>
                <a:cs typeface="Arial" panose="020B0604020202020204" pitchFamily="34" charset="0"/>
              </a:rPr>
              <a:t>he implementation of these standards in </a:t>
            </a:r>
            <a:r>
              <a:rPr lang="en-GB" sz="1050" dirty="0">
                <a:latin typeface="Arial" panose="020B0604020202020204" pitchFamily="34" charset="0"/>
                <a:ea typeface="Times New Roman" panose="02020603050405020304" pitchFamily="18" charset="0"/>
                <a:cs typeface="Arial" panose="020B0604020202020204" pitchFamily="34" charset="0"/>
              </a:rPr>
              <a:t>S</a:t>
            </a:r>
            <a:r>
              <a:rPr lang="en-GB" sz="1050" dirty="0">
                <a:effectLst/>
                <a:latin typeface="Arial" panose="020B0604020202020204" pitchFamily="34" charset="0"/>
                <a:ea typeface="Times New Roman" panose="02020603050405020304" pitchFamily="18" charset="0"/>
                <a:cs typeface="Arial" panose="020B0604020202020204" pitchFamily="34" charset="0"/>
              </a:rPr>
              <a:t>uffolk Constabulary are audited periodically by Her Majesty’s Inspectorate of Constabulary and Fire and Rescue Services (HMICFRS).  </a:t>
            </a:r>
            <a:endParaRPr lang="en-GB" sz="1050" dirty="0"/>
          </a:p>
        </p:txBody>
      </p:sp>
    </p:spTree>
    <p:extLst>
      <p:ext uri="{BB962C8B-B14F-4D97-AF65-F5344CB8AC3E}">
        <p14:creationId xmlns:p14="http://schemas.microsoft.com/office/powerpoint/2010/main" val="19685936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4849</TotalTime>
  <Words>1970</Words>
  <Application>Microsoft Office PowerPoint</Application>
  <PresentationFormat>Widescreen</PresentationFormat>
  <Paragraphs>257</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Helvetica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Henderson, Fiona</dc:creator>
  <cp:lastModifiedBy>COOPER, Fraser</cp:lastModifiedBy>
  <cp:revision>253</cp:revision>
  <cp:lastPrinted>2026-04-29T07:37:58Z</cp:lastPrinted>
  <dcterms:created xsi:type="dcterms:W3CDTF">2022-03-01T18:14:29Z</dcterms:created>
  <dcterms:modified xsi:type="dcterms:W3CDTF">2026-04-29T07:42:29Z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98ce926-556f-4b1d-a91b-c6365a99e315_Enabled">
    <vt:lpwstr>true</vt:lpwstr>
  </property>
  <property fmtid="{D5CDD505-2E9C-101B-9397-08002B2CF9AE}" pid="3" name="MSIP_Label_a98ce926-556f-4b1d-a91b-c6365a99e315_SetDate">
    <vt:lpwstr>2022-03-01T18:14:29Z</vt:lpwstr>
  </property>
  <property fmtid="{D5CDD505-2E9C-101B-9397-08002B2CF9AE}" pid="4" name="MSIP_Label_a98ce926-556f-4b1d-a91b-c6365a99e315_Method">
    <vt:lpwstr>Standard</vt:lpwstr>
  </property>
  <property fmtid="{D5CDD505-2E9C-101B-9397-08002B2CF9AE}" pid="5" name="MSIP_Label_a98ce926-556f-4b1d-a91b-c6365a99e315_Name">
    <vt:lpwstr>a98ce926-556f-4b1d-a91b-c6365a99e315</vt:lpwstr>
  </property>
  <property fmtid="{D5CDD505-2E9C-101B-9397-08002B2CF9AE}" pid="6" name="MSIP_Label_a98ce926-556f-4b1d-a91b-c6365a99e315_SiteId">
    <vt:lpwstr>63c6bc72-b093-42db-bf8a-14e2a998e211</vt:lpwstr>
  </property>
  <property fmtid="{D5CDD505-2E9C-101B-9397-08002B2CF9AE}" pid="7" name="MSIP_Label_a98ce926-556f-4b1d-a91b-c6365a99e315_ActionId">
    <vt:lpwstr>efdfe503-28e5-4875-9fa4-2589d064bcc2</vt:lpwstr>
  </property>
  <property fmtid="{D5CDD505-2E9C-101B-9397-08002B2CF9AE}" pid="8" name="MSIP_Label_a98ce926-556f-4b1d-a91b-c6365a99e315_ContentBits">
    <vt:lpwstr>0</vt:lpwstr>
  </property>
  <property fmtid="{D5CDD505-2E9C-101B-9397-08002B2CF9AE}" pid="9" name="_AdHocReviewCycleID">
    <vt:i4>-1148552454</vt:i4>
  </property>
  <property fmtid="{D5CDD505-2E9C-101B-9397-08002B2CF9AE}" pid="10" name="_NewReviewCycle">
    <vt:lpwstr/>
  </property>
  <property fmtid="{D5CDD505-2E9C-101B-9397-08002B2CF9AE}" pid="11" name="_EmailSubject">
    <vt:lpwstr>Suffolk SIO Report</vt:lpwstr>
  </property>
  <property fmtid="{D5CDD505-2E9C-101B-9397-08002B2CF9AE}" pid="12" name="_AuthorEmail">
    <vt:lpwstr>Jemma.ASHINGTON@norfolk.police.uk</vt:lpwstr>
  </property>
  <property fmtid="{D5CDD505-2E9C-101B-9397-08002B2CF9AE}" pid="13" name="_AuthorEmailDisplayName">
    <vt:lpwstr>Ashington, Jemma</vt:lpwstr>
  </property>
  <property fmtid="{D5CDD505-2E9C-101B-9397-08002B2CF9AE}" pid="14" name="_PreviousAdHocReviewCycleID">
    <vt:i4>-1828964805</vt:i4>
  </property>
</Properties>
</file>